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3" r:id="rId3"/>
    <p:sldId id="264" r:id="rId4"/>
    <p:sldId id="267" r:id="rId5"/>
    <p:sldId id="257" r:id="rId6"/>
    <p:sldId id="263" r:id="rId7"/>
    <p:sldId id="268" r:id="rId8"/>
    <p:sldId id="269" r:id="rId9"/>
    <p:sldId id="279" r:id="rId10"/>
    <p:sldId id="258" r:id="rId11"/>
    <p:sldId id="259" r:id="rId12"/>
    <p:sldId id="303" r:id="rId13"/>
    <p:sldId id="310" r:id="rId14"/>
    <p:sldId id="311" r:id="rId15"/>
    <p:sldId id="313" r:id="rId16"/>
    <p:sldId id="316" r:id="rId17"/>
    <p:sldId id="314" r:id="rId18"/>
    <p:sldId id="315" r:id="rId19"/>
    <p:sldId id="317" r:id="rId20"/>
    <p:sldId id="318" r:id="rId21"/>
    <p:sldId id="319" r:id="rId22"/>
    <p:sldId id="274" r:id="rId23"/>
    <p:sldId id="295" r:id="rId24"/>
    <p:sldId id="296" r:id="rId25"/>
    <p:sldId id="294" r:id="rId26"/>
    <p:sldId id="293" r:id="rId27"/>
    <p:sldId id="297" r:id="rId28"/>
    <p:sldId id="299" r:id="rId29"/>
    <p:sldId id="300" r:id="rId30"/>
    <p:sldId id="301" r:id="rId31"/>
    <p:sldId id="271" r:id="rId32"/>
    <p:sldId id="321" r:id="rId33"/>
    <p:sldId id="323" r:id="rId34"/>
    <p:sldId id="276" r:id="rId35"/>
    <p:sldId id="278" r:id="rId36"/>
    <p:sldId id="322" r:id="rId37"/>
    <p:sldId id="32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0286-882F-45BE-BC76-F190C6C9B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1A194-BABD-4E19-A800-933D88DAA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76BE1-9653-4261-9AE6-C29704CC4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4EE81-F193-4D87-BF91-53934B3D0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1D47-AC10-4F61-8C52-6280678D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0137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41CB-9589-4ADF-A352-3FE83859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C938E-360A-4BF2-9CDC-B04F3E85A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568A-4D45-4C53-9D97-7A6C3A2AC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03F43-5068-435E-9372-407D694C1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2E97C-B290-4D65-9B90-08E7DA80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0447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9AACAF-04BD-45E0-9841-036AF65C8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C2CB7-D7FD-44E1-8A62-609A3EDD9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A6699-7151-4B9B-A5B0-41A53E28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31D77-8197-493E-9CA8-041AFD76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52867-BC70-47A1-AE37-B3CF7904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8262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D7FA-E9ED-4819-947F-2BD3AB36C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FA-D192-4A25-808B-EDE3DE1D9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1A399-5568-462A-9D06-44EF4650A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2D408-805F-49B1-A23D-A9A4ECBB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0B3A6-7135-4ECD-8044-BB9D82F3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7382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3ABE-78C0-494D-A1BB-91F90BC2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71550-2A0C-46DE-8B2D-0FE721E78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E8DCB-3E4C-4669-BEB1-EB7DC27A1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D13C2-C0F6-429C-A668-407453A6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335AD-B234-4F5C-9E7B-F743EB1C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68937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BD46-4CFD-48A7-B737-84B246377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E2C1C-E434-4332-8A00-DC26068E2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BF2D8-0A03-4B13-8843-30BC50F12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3FCB6-B9F0-4B68-87B0-7E227C049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64BBD-817C-4065-8009-C4AEC03F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28056-E14C-4E3B-B448-6DAE56B3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6838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4EB3-E876-4053-8869-6F2B142FD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C965C-2C34-4941-BF68-8E375955A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A0268-148B-4889-9C7B-A57E30255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836F2-A307-4577-973A-A48008FB9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FDAEC-BCCD-4BEE-B444-9B40E0DBFB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17D68C-5CA8-4D69-8E0E-B2DA203C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106FA-ECEA-437E-B495-4B8F4CF62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E397A3-D934-4AF9-A085-E1F22044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066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B73C-9274-4F0C-BA78-907D669F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EA9FD-D4A2-470B-8125-48495C6C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99BD2-D17A-4441-B0A9-B4D25182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60E92-AA2B-4920-9F0D-8766AA7B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7849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74599-45A2-4C5C-841C-2E2D5929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05A9B-2DAE-4831-886B-64332724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29C3C-0E2A-4F86-80F8-FA0B8C14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7796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7BF3-C44E-427E-90FB-7252D902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3C478-2C02-4794-B40E-E9F95250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70C65-8A6B-488C-A095-00711A14E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7F973-1A72-4B77-8BE1-1B046B1A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F5B9B-111B-4818-BD74-2180C60B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2B55C-B414-4342-8F5F-0089C76A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5131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D7845-1036-465D-A766-EA545C70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BC3EDF-69B9-4D36-8674-32D78768D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65EA8-9522-4876-A9B6-7C339F7A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20376-D728-469E-9C93-88205FCCC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1AC29-70A5-4E75-8839-3B1815773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FB1A4-C7E1-4EB0-94C7-61537EB8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4634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67730F-27CB-47A4-96F6-AF07E0AA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9396D-1E81-4BBE-B8D4-D38189917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234EA-C5FA-4A6C-BCF7-ABBC25CA9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0FB36-B3EC-4C6B-BF36-D5AF0652E0FE}" type="datetimeFigureOut">
              <a:rPr lang="en-NZ" smtClean="0"/>
              <a:t>23/08/19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D3694-697F-4220-8A52-9390BB0B6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502FB-0181-47D3-B2D6-BCCFA1651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E893B-DC68-4542-9907-0FFE43E7DA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9585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r/Pentesting" TargetMode="External"/><Relationship Id="rId3" Type="http://schemas.openxmlformats.org/officeDocument/2006/relationships/hyperlink" Target="http://risky.biz/" TargetMode="External"/><Relationship Id="rId7" Type="http://schemas.openxmlformats.org/officeDocument/2006/relationships/hyperlink" Target="http://www.zdnet.com/topic/security/" TargetMode="External"/><Relationship Id="rId12" Type="http://schemas.openxmlformats.org/officeDocument/2006/relationships/hyperlink" Target="http://www.reddit.com/r/netsecstudents" TargetMode="External"/><Relationship Id="rId2" Type="http://schemas.openxmlformats.org/officeDocument/2006/relationships/hyperlink" Target="https://isc.sans.edu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heregister.co.uk/security/" TargetMode="External"/><Relationship Id="rId11" Type="http://schemas.openxmlformats.org/officeDocument/2006/relationships/hyperlink" Target="http://www.reddit.com/r/netsec" TargetMode="External"/><Relationship Id="rId5" Type="http://schemas.openxmlformats.org/officeDocument/2006/relationships/hyperlink" Target="https://threatpost.com/" TargetMode="External"/><Relationship Id="rId10" Type="http://schemas.openxmlformats.org/officeDocument/2006/relationships/hyperlink" Target="https://www.reddit.com/r/security/" TargetMode="External"/><Relationship Id="rId4" Type="http://schemas.openxmlformats.org/officeDocument/2006/relationships/hyperlink" Target="http://securityweekly.com/" TargetMode="External"/><Relationship Id="rId9" Type="http://schemas.openxmlformats.org/officeDocument/2006/relationships/hyperlink" Target="https://www.reddit.com/r/homelab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>
            <a:extLst>
              <a:ext uri="{FF2B5EF4-FFF2-40B4-BE49-F238E27FC236}">
                <a16:creationId xmlns:a16="http://schemas.microsoft.com/office/drawing/2014/main" id="{151659A9-FE94-F044-B07D-E00C5157D1CD}"/>
              </a:ext>
            </a:extLst>
          </p:cNvPr>
          <p:cNvSpPr txBox="1">
            <a:spLocks/>
          </p:cNvSpPr>
          <p:nvPr/>
        </p:nvSpPr>
        <p:spPr>
          <a:xfrm>
            <a:off x="5143130" y="1521898"/>
            <a:ext cx="4525477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OCR A Extended" panose="02010509020102010303" pitchFamily="50" charset="0"/>
              </a:rPr>
              <a:t>OLO</a:t>
            </a:r>
          </a:p>
        </p:txBody>
      </p:sp>
    </p:spTree>
    <p:extLst>
      <p:ext uri="{BB962C8B-B14F-4D97-AF65-F5344CB8AC3E}">
        <p14:creationId xmlns:p14="http://schemas.microsoft.com/office/powerpoint/2010/main" val="2723812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319" y="3147712"/>
            <a:ext cx="11585361" cy="562576"/>
          </a:xfrm>
        </p:spPr>
        <p:txBody>
          <a:bodyPr>
            <a:normAutofit/>
          </a:bodyPr>
          <a:lstStyle/>
          <a:p>
            <a:r>
              <a:rPr lang="en-NZ" sz="2800"/>
              <a:t>Web Dev &gt; Cyber Security Analyst &gt; Security Specialist &gt; DevOps Engineer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675041" y="869707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>
                <a:solidFill>
                  <a:srgbClr val="00B050"/>
                </a:solidFill>
                <a:latin typeface="American Typewriter" panose="02090604020004020304" pitchFamily="18" charset="77"/>
              </a:rPr>
              <a:t>Training Grounds</a:t>
            </a:r>
          </a:p>
        </p:txBody>
      </p:sp>
    </p:spTree>
    <p:extLst>
      <p:ext uri="{BB962C8B-B14F-4D97-AF65-F5344CB8AC3E}">
        <p14:creationId xmlns:p14="http://schemas.microsoft.com/office/powerpoint/2010/main" val="3256843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179" y="2285133"/>
            <a:ext cx="8876190" cy="2902420"/>
          </a:xfrm>
        </p:spPr>
        <p:txBody>
          <a:bodyPr>
            <a:normAutofit/>
          </a:bodyPr>
          <a:lstStyle/>
          <a:p>
            <a:pPr algn="l"/>
            <a:r>
              <a:rPr lang="en-NZ" sz="2000" dirty="0"/>
              <a:t>Security Clearance</a:t>
            </a:r>
            <a:br>
              <a:rPr lang="en-NZ" sz="2000" dirty="0"/>
            </a:br>
            <a:r>
              <a:rPr lang="en-NZ" sz="2000" dirty="0"/>
              <a:t>Security Awareness</a:t>
            </a:r>
            <a:br>
              <a:rPr lang="en-NZ" sz="2000" dirty="0"/>
            </a:br>
            <a:r>
              <a:rPr lang="en-NZ" sz="2000" dirty="0"/>
              <a:t>Governance, Risk, and Compliance team</a:t>
            </a:r>
            <a:br>
              <a:rPr lang="en-NZ" sz="2000" dirty="0"/>
            </a:br>
            <a:r>
              <a:rPr lang="en-NZ" sz="2000" dirty="0"/>
              <a:t>Group Security</a:t>
            </a:r>
            <a:br>
              <a:rPr lang="en-NZ" sz="2000" dirty="0"/>
            </a:br>
            <a:r>
              <a:rPr lang="en-NZ" sz="2000" dirty="0"/>
              <a:t>Cyber Security Analyst</a:t>
            </a:r>
            <a:br>
              <a:rPr lang="en-NZ" sz="2000" dirty="0"/>
            </a:br>
            <a:r>
              <a:rPr lang="en-NZ" sz="2000" dirty="0"/>
              <a:t>Network Engineer</a:t>
            </a:r>
            <a:br>
              <a:rPr lang="en-NZ" sz="2000" dirty="0"/>
            </a:br>
            <a:r>
              <a:rPr lang="en-NZ" sz="2000" dirty="0"/>
              <a:t>Windows and Linux Engineer</a:t>
            </a:r>
            <a:br>
              <a:rPr lang="en-NZ" sz="2000" dirty="0"/>
            </a:br>
            <a:r>
              <a:rPr lang="en-NZ" sz="2000" dirty="0"/>
              <a:t>SIEM Engineer </a:t>
            </a:r>
            <a:br>
              <a:rPr lang="en-NZ" sz="2000" dirty="0"/>
            </a:br>
            <a:r>
              <a:rPr lang="en-NZ" sz="2000" dirty="0"/>
              <a:t>DevOps Engineer</a:t>
            </a:r>
            <a:br>
              <a:rPr lang="en-NZ" sz="2000" dirty="0"/>
            </a:br>
            <a:endParaRPr lang="en-NZ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24E4C0-B3F1-42E1-A515-DE44F6C394FD}"/>
              </a:ext>
            </a:extLst>
          </p:cNvPr>
          <p:cNvSpPr txBox="1">
            <a:spLocks/>
          </p:cNvSpPr>
          <p:nvPr/>
        </p:nvSpPr>
        <p:spPr>
          <a:xfrm>
            <a:off x="0" y="3736343"/>
            <a:ext cx="3012490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Z" sz="2000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CD6FC089-D71A-431C-A82E-9DDBF2D4327C}"/>
              </a:ext>
            </a:extLst>
          </p:cNvPr>
          <p:cNvSpPr txBox="1">
            <a:spLocks/>
          </p:cNvSpPr>
          <p:nvPr/>
        </p:nvSpPr>
        <p:spPr>
          <a:xfrm>
            <a:off x="314179" y="7128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The Village</a:t>
            </a:r>
          </a:p>
        </p:txBody>
      </p:sp>
    </p:spTree>
    <p:extLst>
      <p:ext uri="{BB962C8B-B14F-4D97-AF65-F5344CB8AC3E}">
        <p14:creationId xmlns:p14="http://schemas.microsoft.com/office/powerpoint/2010/main" val="272742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225207"/>
            <a:ext cx="11585361" cy="2489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600" dirty="0"/>
              <a:t>Security Clearance</a:t>
            </a:r>
            <a:br>
              <a:rPr lang="en-NZ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Awareness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Governance, Risk, and Compliance team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Group Security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Cyber Security Analyst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Network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Windows and Linux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SIEM Engineer 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DevOps Engineer</a:t>
            </a:r>
            <a:br>
              <a:rPr lang="en-NZ" sz="1800" dirty="0">
                <a:solidFill>
                  <a:schemeClr val="bg2">
                    <a:lumMod val="50000"/>
                  </a:schemeClr>
                </a:solidFill>
              </a:rPr>
            </a:br>
            <a:endParaRPr lang="en-NZ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u="sng">
                <a:solidFill>
                  <a:srgbClr val="00B050"/>
                </a:solidFill>
                <a:latin typeface="American Typewriter" panose="02090604020004020304" pitchFamily="18" charset="77"/>
              </a:rPr>
              <a:t>The Watch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BE71F7-5154-1E48-8AB0-C192446E6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04" y="0"/>
            <a:ext cx="8013895" cy="6858000"/>
          </a:xfrm>
        </p:spPr>
        <p:txBody>
          <a:bodyPr anchor="ctr">
            <a:normAutofit/>
          </a:bodyPr>
          <a:lstStyle/>
          <a:p>
            <a:pPr algn="l"/>
            <a:r>
              <a:rPr lang="en-NZ" sz="3200" b="1" dirty="0">
                <a:solidFill>
                  <a:srgbClr val="00B050"/>
                </a:solidFill>
              </a:rPr>
              <a:t>Focus</a:t>
            </a:r>
            <a:r>
              <a:rPr lang="en-NZ" sz="3200" dirty="0"/>
              <a:t>: Making sure the people we employ are background check.</a:t>
            </a:r>
            <a:br>
              <a:rPr lang="en-NZ" sz="3200" dirty="0"/>
            </a:br>
            <a:br>
              <a:rPr lang="en-NZ" sz="3200" dirty="0"/>
            </a:br>
            <a:r>
              <a:rPr lang="en-NZ" sz="3200" dirty="0"/>
              <a:t>Criminal record investigation</a:t>
            </a:r>
            <a:br>
              <a:rPr lang="en-NZ" sz="3200" dirty="0"/>
            </a:br>
            <a:r>
              <a:rPr lang="en-NZ" sz="3200" dirty="0"/>
              <a:t>Provide information security training</a:t>
            </a:r>
            <a:br>
              <a:rPr lang="en-NZ" sz="3200" dirty="0"/>
            </a:br>
            <a:r>
              <a:rPr lang="en-NZ" sz="3200" dirty="0"/>
              <a:t>Review users with access to restricted areas and information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945756-8B13-9D4F-937C-9ACD3C12C7CC}"/>
              </a:ext>
            </a:extLst>
          </p:cNvPr>
          <p:cNvCxnSpPr/>
          <p:nvPr/>
        </p:nvCxnSpPr>
        <p:spPr>
          <a:xfrm>
            <a:off x="3897443" y="1585210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94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225207"/>
            <a:ext cx="11585361" cy="2489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Clearance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/>
              <a:t>Security Awareness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Governance, Risk, and Compliance team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Group Security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Cyber Security Analyst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Network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Windows and Linux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SIEM Engineer 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DevOps Engineer</a:t>
            </a:r>
            <a:br>
              <a:rPr lang="en-NZ" sz="1800" dirty="0">
                <a:solidFill>
                  <a:schemeClr val="bg2">
                    <a:lumMod val="50000"/>
                  </a:schemeClr>
                </a:solidFill>
              </a:rPr>
            </a:br>
            <a:endParaRPr lang="en-NZ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u="sng">
                <a:solidFill>
                  <a:srgbClr val="00B050"/>
                </a:solidFill>
                <a:latin typeface="American Typewriter" panose="02090604020004020304" pitchFamily="18" charset="77"/>
              </a:rPr>
              <a:t>The Watch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BE71F7-5154-1E48-8AB0-C192446E6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04" y="0"/>
            <a:ext cx="8013895" cy="6858000"/>
          </a:xfrm>
        </p:spPr>
        <p:txBody>
          <a:bodyPr anchor="ctr">
            <a:normAutofit/>
          </a:bodyPr>
          <a:lstStyle/>
          <a:p>
            <a:pPr algn="l"/>
            <a:r>
              <a:rPr lang="en-NZ" sz="3200" b="1" dirty="0">
                <a:solidFill>
                  <a:srgbClr val="00B050"/>
                </a:solidFill>
              </a:rPr>
              <a:t>Focus</a:t>
            </a:r>
            <a:r>
              <a:rPr lang="en-NZ" sz="3200" dirty="0"/>
              <a:t>: Helping company staff practice good security behaviours</a:t>
            </a:r>
            <a:br>
              <a:rPr lang="en-NZ" sz="3200" dirty="0"/>
            </a:br>
            <a:br>
              <a:rPr lang="en-NZ" sz="3200" dirty="0"/>
            </a:br>
            <a:r>
              <a:rPr lang="en-NZ" sz="3200" dirty="0"/>
              <a:t>Run phishing simulations</a:t>
            </a:r>
            <a:br>
              <a:rPr lang="en-NZ" sz="3200" dirty="0"/>
            </a:br>
            <a:r>
              <a:rPr lang="en-NZ" sz="3200" dirty="0"/>
              <a:t>Internal communications</a:t>
            </a:r>
            <a:br>
              <a:rPr lang="en-NZ" sz="3200" dirty="0"/>
            </a:br>
            <a:r>
              <a:rPr lang="en-NZ" sz="3200" dirty="0"/>
              <a:t>Initiate internal strengthening programme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945756-8B13-9D4F-937C-9ACD3C12C7CC}"/>
              </a:ext>
            </a:extLst>
          </p:cNvPr>
          <p:cNvCxnSpPr/>
          <p:nvPr/>
        </p:nvCxnSpPr>
        <p:spPr>
          <a:xfrm>
            <a:off x="3897443" y="1585210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813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225207"/>
            <a:ext cx="11585361" cy="2489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Clearance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Awareness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/>
              <a:t>Governance, Risk, and Compliance team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Group Security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Cyber Security Analyst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Network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Windows and Linux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SIEM Engineer 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DevOps Engineer</a:t>
            </a:r>
            <a:br>
              <a:rPr lang="en-NZ" sz="1800" dirty="0">
                <a:solidFill>
                  <a:schemeClr val="bg2">
                    <a:lumMod val="50000"/>
                  </a:schemeClr>
                </a:solidFill>
              </a:rPr>
            </a:br>
            <a:endParaRPr lang="en-NZ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u="sng">
                <a:solidFill>
                  <a:srgbClr val="00B050"/>
                </a:solidFill>
                <a:latin typeface="American Typewriter" panose="02090604020004020304" pitchFamily="18" charset="77"/>
              </a:rPr>
              <a:t>The Watch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BE71F7-5154-1E48-8AB0-C192446E6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04" y="0"/>
            <a:ext cx="8013895" cy="6858000"/>
          </a:xfrm>
        </p:spPr>
        <p:txBody>
          <a:bodyPr anchor="ctr">
            <a:normAutofit/>
          </a:bodyPr>
          <a:lstStyle/>
          <a:p>
            <a:pPr algn="l"/>
            <a:r>
              <a:rPr lang="en-NZ" sz="3200" b="1" dirty="0">
                <a:solidFill>
                  <a:srgbClr val="00B050"/>
                </a:solidFill>
              </a:rPr>
              <a:t>Focus</a:t>
            </a:r>
            <a:r>
              <a:rPr lang="en-NZ" sz="3200" dirty="0"/>
              <a:t>: Analysing risk in projects and organising the business to meet standard Security baselines</a:t>
            </a:r>
            <a:br>
              <a:rPr lang="en-NZ" sz="3200" dirty="0"/>
            </a:br>
            <a:br>
              <a:rPr lang="en-NZ" sz="3200" dirty="0"/>
            </a:br>
            <a:r>
              <a:rPr lang="en-NZ" sz="3200" dirty="0"/>
              <a:t>Security Risk Assessments</a:t>
            </a:r>
            <a:br>
              <a:rPr lang="en-NZ" sz="3200" dirty="0"/>
            </a:br>
            <a:r>
              <a:rPr lang="en-NZ" sz="3200" dirty="0"/>
              <a:t>Disaster Recovery and Business Continuity plan</a:t>
            </a:r>
            <a:br>
              <a:rPr lang="en-NZ" sz="3200" dirty="0"/>
            </a:br>
            <a:r>
              <a:rPr lang="en-NZ" sz="3200" dirty="0"/>
              <a:t>Meeting compliance standards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945756-8B13-9D4F-937C-9ACD3C12C7CC}"/>
              </a:ext>
            </a:extLst>
          </p:cNvPr>
          <p:cNvCxnSpPr/>
          <p:nvPr/>
        </p:nvCxnSpPr>
        <p:spPr>
          <a:xfrm>
            <a:off x="3897443" y="1585210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941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225207"/>
            <a:ext cx="11585361" cy="2489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Clearance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Awareness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Governance, Risk, and Compliance team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/>
              <a:t>Group Security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Cyber Security Analyst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Network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Windows and Linux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SIEM Engineer 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DevOps Engineer</a:t>
            </a:r>
            <a:br>
              <a:rPr lang="en-NZ" sz="1800" dirty="0">
                <a:solidFill>
                  <a:schemeClr val="bg2">
                    <a:lumMod val="75000"/>
                  </a:schemeClr>
                </a:solidFill>
              </a:rPr>
            </a:br>
            <a:endParaRPr lang="en-NZ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u="sng">
                <a:solidFill>
                  <a:srgbClr val="00B050"/>
                </a:solidFill>
                <a:latin typeface="American Typewriter" panose="02090604020004020304" pitchFamily="18" charset="77"/>
              </a:rPr>
              <a:t>The Watch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BE71F7-5154-1E48-8AB0-C192446E6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04" y="0"/>
            <a:ext cx="8013895" cy="6858000"/>
          </a:xfrm>
        </p:spPr>
        <p:txBody>
          <a:bodyPr anchor="ctr">
            <a:normAutofit/>
          </a:bodyPr>
          <a:lstStyle/>
          <a:p>
            <a:pPr algn="l"/>
            <a:r>
              <a:rPr lang="en-NZ" sz="3200" b="1" dirty="0">
                <a:solidFill>
                  <a:srgbClr val="00B050"/>
                </a:solidFill>
              </a:rPr>
              <a:t>Focus</a:t>
            </a:r>
            <a:r>
              <a:rPr lang="en-NZ" sz="3200" dirty="0"/>
              <a:t>: Ensuring that good controls are used in the business</a:t>
            </a:r>
            <a:br>
              <a:rPr lang="en-NZ" sz="3200" dirty="0"/>
            </a:br>
            <a:br>
              <a:rPr lang="en-NZ" sz="3200" dirty="0"/>
            </a:br>
            <a:r>
              <a:rPr lang="en-NZ" sz="3200" dirty="0"/>
              <a:t>Incident Responders</a:t>
            </a:r>
            <a:br>
              <a:rPr lang="en-NZ" sz="3200" dirty="0"/>
            </a:br>
            <a:r>
              <a:rPr lang="en-NZ" sz="3200" dirty="0"/>
              <a:t>Red-team </a:t>
            </a:r>
            <a:r>
              <a:rPr lang="en-NZ" sz="3200" dirty="0" err="1"/>
              <a:t>pentesters</a:t>
            </a:r>
            <a:br>
              <a:rPr lang="en-NZ" sz="3200" dirty="0"/>
            </a:br>
            <a:r>
              <a:rPr lang="en-NZ" sz="3200" dirty="0"/>
              <a:t>Threat hunting</a:t>
            </a:r>
            <a:br>
              <a:rPr lang="en-NZ" sz="3200" dirty="0"/>
            </a:br>
            <a:r>
              <a:rPr lang="en-NZ" sz="3200" dirty="0"/>
              <a:t>Tuning intrusion detection system(IDS) rules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945756-8B13-9D4F-937C-9ACD3C12C7CC}"/>
              </a:ext>
            </a:extLst>
          </p:cNvPr>
          <p:cNvCxnSpPr/>
          <p:nvPr/>
        </p:nvCxnSpPr>
        <p:spPr>
          <a:xfrm>
            <a:off x="3897443" y="1585210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51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225207"/>
            <a:ext cx="11585361" cy="2489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Clearance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Awareness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Governance, Risk, and Compliance team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Group Security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/>
              <a:t>Cyber Security Analyst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Network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Windows and Linux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SIEM Engineer 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DevOps Engineer</a:t>
            </a:r>
            <a:br>
              <a:rPr lang="en-NZ" sz="1800" dirty="0">
                <a:solidFill>
                  <a:schemeClr val="bg2">
                    <a:lumMod val="75000"/>
                  </a:schemeClr>
                </a:solidFill>
              </a:rPr>
            </a:br>
            <a:endParaRPr lang="en-NZ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u="sng">
                <a:solidFill>
                  <a:srgbClr val="00B050"/>
                </a:solidFill>
                <a:latin typeface="American Typewriter" panose="02090604020004020304" pitchFamily="18" charset="77"/>
              </a:rPr>
              <a:t>The Watch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BE71F7-5154-1E48-8AB0-C192446E6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04" y="0"/>
            <a:ext cx="8013895" cy="6858000"/>
          </a:xfrm>
        </p:spPr>
        <p:txBody>
          <a:bodyPr anchor="ctr">
            <a:normAutofit/>
          </a:bodyPr>
          <a:lstStyle/>
          <a:p>
            <a:pPr algn="l"/>
            <a:r>
              <a:rPr lang="en-NZ" sz="3200" b="1" dirty="0">
                <a:solidFill>
                  <a:srgbClr val="00B050"/>
                </a:solidFill>
              </a:rPr>
              <a:t>Focus</a:t>
            </a:r>
            <a:r>
              <a:rPr lang="en-NZ" sz="3200" dirty="0"/>
              <a:t>: Focusing on responding and managing security incidents</a:t>
            </a:r>
            <a:br>
              <a:rPr lang="en-NZ" sz="3200" dirty="0"/>
            </a:br>
            <a:br>
              <a:rPr lang="en-NZ" sz="3200" dirty="0"/>
            </a:br>
            <a:r>
              <a:rPr lang="en-NZ" sz="3200" dirty="0"/>
              <a:t>DDOS mitigation</a:t>
            </a:r>
            <a:br>
              <a:rPr lang="en-NZ" sz="3200" dirty="0"/>
            </a:br>
            <a:r>
              <a:rPr lang="en-NZ" sz="3200" dirty="0"/>
              <a:t>Tracking user and devices behaviours </a:t>
            </a:r>
            <a:br>
              <a:rPr lang="en-NZ" sz="3200" dirty="0"/>
            </a:br>
            <a:r>
              <a:rPr lang="en-NZ" sz="3200" dirty="0"/>
              <a:t>Phishing and malware analysis</a:t>
            </a:r>
            <a:br>
              <a:rPr lang="en-NZ" sz="3200" dirty="0"/>
            </a:br>
            <a:r>
              <a:rPr lang="en-NZ" sz="3200" dirty="0"/>
              <a:t>Initial IDS alert investigation and mitigation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945756-8B13-9D4F-937C-9ACD3C12C7CC}"/>
              </a:ext>
            </a:extLst>
          </p:cNvPr>
          <p:cNvCxnSpPr/>
          <p:nvPr/>
        </p:nvCxnSpPr>
        <p:spPr>
          <a:xfrm>
            <a:off x="3897443" y="1585210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801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225207"/>
            <a:ext cx="11585361" cy="2489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Clearance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Awareness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Governance, Risk, and Compliance team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Group Security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Cyber Security Analyst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/>
              <a:t>Network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Windows and Linux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SIEM Engineer 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DevOps Engineer</a:t>
            </a:r>
            <a:br>
              <a:rPr lang="en-NZ" sz="1800" dirty="0">
                <a:solidFill>
                  <a:schemeClr val="bg2">
                    <a:lumMod val="75000"/>
                  </a:schemeClr>
                </a:solidFill>
              </a:rPr>
            </a:br>
            <a:endParaRPr lang="en-NZ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u="sng">
                <a:solidFill>
                  <a:srgbClr val="00B050"/>
                </a:solidFill>
                <a:latin typeface="American Typewriter" panose="02090604020004020304" pitchFamily="18" charset="77"/>
              </a:rPr>
              <a:t>The Watch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BE71F7-5154-1E48-8AB0-C192446E6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04" y="0"/>
            <a:ext cx="8013895" cy="6858000"/>
          </a:xfrm>
        </p:spPr>
        <p:txBody>
          <a:bodyPr anchor="ctr">
            <a:normAutofit/>
          </a:bodyPr>
          <a:lstStyle/>
          <a:p>
            <a:pPr algn="l"/>
            <a:r>
              <a:rPr lang="en-NZ" sz="3200" b="1" dirty="0">
                <a:solidFill>
                  <a:srgbClr val="00B050"/>
                </a:solidFill>
              </a:rPr>
              <a:t>Focus</a:t>
            </a:r>
            <a:r>
              <a:rPr lang="en-NZ" sz="3200" dirty="0"/>
              <a:t>: Network infrastructure builders</a:t>
            </a:r>
            <a:br>
              <a:rPr lang="en-NZ" sz="3200" dirty="0"/>
            </a:br>
            <a:br>
              <a:rPr lang="en-NZ" sz="3200" dirty="0"/>
            </a:br>
            <a:r>
              <a:rPr lang="en-NZ" sz="3200" dirty="0"/>
              <a:t>Firewall</a:t>
            </a:r>
            <a:br>
              <a:rPr lang="en-NZ" sz="3200" dirty="0"/>
            </a:br>
            <a:r>
              <a:rPr lang="en-NZ" sz="3200" dirty="0"/>
              <a:t>ADC</a:t>
            </a:r>
            <a:br>
              <a:rPr lang="en-NZ" sz="3200" dirty="0"/>
            </a:br>
            <a:r>
              <a:rPr lang="en-NZ" sz="3200" dirty="0"/>
              <a:t>Proxy</a:t>
            </a:r>
            <a:br>
              <a:rPr lang="en-NZ" sz="3200" dirty="0"/>
            </a:br>
            <a:r>
              <a:rPr lang="en-NZ" sz="3200" dirty="0"/>
              <a:t>Provide network design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945756-8B13-9D4F-937C-9ACD3C12C7CC}"/>
              </a:ext>
            </a:extLst>
          </p:cNvPr>
          <p:cNvCxnSpPr/>
          <p:nvPr/>
        </p:nvCxnSpPr>
        <p:spPr>
          <a:xfrm>
            <a:off x="3897443" y="1585210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68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225207"/>
            <a:ext cx="11585361" cy="2489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Clearance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Awareness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Governance, Risk, and Compliance team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Group Security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Cyber Security Analyst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Network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/>
              <a:t>Windows and Linux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SIEM Engineer 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DevOps Engineer</a:t>
            </a:r>
            <a:br>
              <a:rPr lang="en-NZ" sz="1800" dirty="0">
                <a:solidFill>
                  <a:schemeClr val="bg2">
                    <a:lumMod val="75000"/>
                  </a:schemeClr>
                </a:solidFill>
              </a:rPr>
            </a:br>
            <a:endParaRPr lang="en-NZ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u="sng">
                <a:solidFill>
                  <a:srgbClr val="00B050"/>
                </a:solidFill>
                <a:latin typeface="American Typewriter" panose="02090604020004020304" pitchFamily="18" charset="77"/>
              </a:rPr>
              <a:t>The Watch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BE71F7-5154-1E48-8AB0-C192446E6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04" y="0"/>
            <a:ext cx="8013895" cy="6858000"/>
          </a:xfrm>
        </p:spPr>
        <p:txBody>
          <a:bodyPr anchor="ctr">
            <a:normAutofit/>
          </a:bodyPr>
          <a:lstStyle/>
          <a:p>
            <a:pPr algn="l"/>
            <a:r>
              <a:rPr lang="en-NZ" sz="3200" b="1" dirty="0">
                <a:solidFill>
                  <a:srgbClr val="00B050"/>
                </a:solidFill>
              </a:rPr>
              <a:t>Focus</a:t>
            </a:r>
            <a:r>
              <a:rPr lang="en-NZ" sz="3200" dirty="0"/>
              <a:t>: Focusing on managing important devices</a:t>
            </a:r>
            <a:br>
              <a:rPr lang="en-NZ" sz="3200" dirty="0"/>
            </a:br>
            <a:br>
              <a:rPr lang="en-NZ" sz="3200" dirty="0"/>
            </a:br>
            <a:r>
              <a:rPr lang="en-NZ" sz="3200" dirty="0"/>
              <a:t>Servers alerts</a:t>
            </a:r>
            <a:br>
              <a:rPr lang="en-NZ" sz="3200" dirty="0"/>
            </a:br>
            <a:r>
              <a:rPr lang="en-NZ" sz="3200" dirty="0"/>
              <a:t>Health checks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945756-8B13-9D4F-937C-9ACD3C12C7CC}"/>
              </a:ext>
            </a:extLst>
          </p:cNvPr>
          <p:cNvCxnSpPr/>
          <p:nvPr/>
        </p:nvCxnSpPr>
        <p:spPr>
          <a:xfrm>
            <a:off x="3897443" y="1585210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399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225207"/>
            <a:ext cx="11585361" cy="2489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Clearance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Awareness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Governance, Risk, and Compliance team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Group Security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Cyber Security Analyst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Network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Windows and Linux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/>
              <a:t>Big-Data Engineer 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DevOps Engineer</a:t>
            </a:r>
            <a:br>
              <a:rPr lang="en-NZ" sz="1800" dirty="0">
                <a:solidFill>
                  <a:schemeClr val="bg2">
                    <a:lumMod val="50000"/>
                  </a:schemeClr>
                </a:solidFill>
              </a:rPr>
            </a:br>
            <a:endParaRPr lang="en-NZ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u="sng">
                <a:solidFill>
                  <a:srgbClr val="00B050"/>
                </a:solidFill>
                <a:latin typeface="American Typewriter" panose="02090604020004020304" pitchFamily="18" charset="77"/>
              </a:rPr>
              <a:t>The Watch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BE71F7-5154-1E48-8AB0-C192446E6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04" y="0"/>
            <a:ext cx="8013895" cy="6858000"/>
          </a:xfrm>
        </p:spPr>
        <p:txBody>
          <a:bodyPr anchor="ctr">
            <a:normAutofit/>
          </a:bodyPr>
          <a:lstStyle/>
          <a:p>
            <a:pPr algn="l"/>
            <a:r>
              <a:rPr lang="en-NZ" sz="3200" b="1" dirty="0">
                <a:solidFill>
                  <a:srgbClr val="00B050"/>
                </a:solidFill>
              </a:rPr>
              <a:t>Focus</a:t>
            </a:r>
            <a:r>
              <a:rPr lang="en-NZ" sz="3200" dirty="0"/>
              <a:t>: Using Big-Data to better security posture </a:t>
            </a:r>
            <a:br>
              <a:rPr lang="en-NZ" sz="3200" dirty="0"/>
            </a:br>
            <a:br>
              <a:rPr lang="en-NZ" sz="3200" dirty="0"/>
            </a:br>
            <a:r>
              <a:rPr lang="en-NZ" sz="3200" dirty="0"/>
              <a:t>SIEM implementation</a:t>
            </a:r>
            <a:br>
              <a:rPr lang="en-NZ" sz="3200" dirty="0"/>
            </a:br>
            <a:r>
              <a:rPr lang="en-NZ" sz="3200" dirty="0"/>
              <a:t>Big-Data Analytics</a:t>
            </a:r>
            <a:br>
              <a:rPr lang="en-NZ" sz="3200" dirty="0"/>
            </a:br>
            <a:r>
              <a:rPr lang="en-NZ" sz="3200" dirty="0"/>
              <a:t>Predictive analysis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945756-8B13-9D4F-937C-9ACD3C12C7CC}"/>
              </a:ext>
            </a:extLst>
          </p:cNvPr>
          <p:cNvCxnSpPr/>
          <p:nvPr/>
        </p:nvCxnSpPr>
        <p:spPr>
          <a:xfrm>
            <a:off x="3897443" y="1585210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73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D07EFB-B867-DA4F-96CC-3FEE26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82" y="2908782"/>
            <a:ext cx="1040435" cy="104043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65A58C-C974-6446-B9BC-C360AD8631AD}"/>
              </a:ext>
            </a:extLst>
          </p:cNvPr>
          <p:cNvCxnSpPr/>
          <p:nvPr/>
        </p:nvCxnSpPr>
        <p:spPr>
          <a:xfrm>
            <a:off x="5099154" y="4167266"/>
            <a:ext cx="199369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474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225207"/>
            <a:ext cx="11585361" cy="2489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Clearance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Security Awareness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Governance, Risk, and Compliance team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Group Security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Cyber Security Analyst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Network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Windows and Linux Engineer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>
                <a:solidFill>
                  <a:schemeClr val="bg2">
                    <a:lumMod val="75000"/>
                  </a:schemeClr>
                </a:solidFill>
              </a:rPr>
              <a:t>SIEM Engineer </a:t>
            </a:r>
            <a:br>
              <a:rPr lang="en-NZ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NZ" sz="1600" dirty="0"/>
              <a:t>DevOps Engineer</a:t>
            </a:r>
            <a:br>
              <a:rPr lang="en-NZ" sz="1800" dirty="0">
                <a:solidFill>
                  <a:schemeClr val="bg2">
                    <a:lumMod val="50000"/>
                  </a:schemeClr>
                </a:solidFill>
              </a:rPr>
            </a:br>
            <a:endParaRPr lang="en-NZ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u="sng">
                <a:solidFill>
                  <a:srgbClr val="00B050"/>
                </a:solidFill>
                <a:latin typeface="American Typewriter" panose="02090604020004020304" pitchFamily="18" charset="77"/>
              </a:rPr>
              <a:t>The Watch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BE71F7-5154-1E48-8AB0-C192446E6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04" y="0"/>
            <a:ext cx="8013895" cy="6858000"/>
          </a:xfrm>
        </p:spPr>
        <p:txBody>
          <a:bodyPr anchor="ctr">
            <a:normAutofit/>
          </a:bodyPr>
          <a:lstStyle/>
          <a:p>
            <a:pPr algn="l"/>
            <a:r>
              <a:rPr lang="en-NZ" sz="3200" b="1" dirty="0">
                <a:solidFill>
                  <a:srgbClr val="00B050"/>
                </a:solidFill>
              </a:rPr>
              <a:t>Focus</a:t>
            </a:r>
            <a:r>
              <a:rPr lang="en-NZ" sz="3200" dirty="0"/>
              <a:t>: Implementing new tools or tuning current ones</a:t>
            </a:r>
            <a:br>
              <a:rPr lang="en-NZ" sz="3200" dirty="0"/>
            </a:br>
            <a:br>
              <a:rPr lang="en-NZ" sz="3200" dirty="0"/>
            </a:br>
            <a:r>
              <a:rPr lang="en-NZ" sz="3200" dirty="0"/>
              <a:t>Build integrations across multiple platforms</a:t>
            </a:r>
            <a:br>
              <a:rPr lang="en-NZ" sz="3200" dirty="0"/>
            </a:br>
            <a:r>
              <a:rPr lang="en-NZ" sz="3200" dirty="0"/>
              <a:t>Create functionality in the tools</a:t>
            </a:r>
            <a:br>
              <a:rPr lang="en-NZ" sz="3200" dirty="0"/>
            </a:br>
            <a:r>
              <a:rPr lang="en-NZ" sz="3200" dirty="0"/>
              <a:t>Code code code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945756-8B13-9D4F-937C-9ACD3C12C7CC}"/>
              </a:ext>
            </a:extLst>
          </p:cNvPr>
          <p:cNvCxnSpPr/>
          <p:nvPr/>
        </p:nvCxnSpPr>
        <p:spPr>
          <a:xfrm>
            <a:off x="3897443" y="1585210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600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179" y="3121657"/>
            <a:ext cx="8876190" cy="2065896"/>
          </a:xfrm>
        </p:spPr>
        <p:txBody>
          <a:bodyPr anchor="t">
            <a:normAutofit/>
          </a:bodyPr>
          <a:lstStyle/>
          <a:p>
            <a:pPr algn="l"/>
            <a:r>
              <a:rPr lang="en-NZ" sz="2000" dirty="0"/>
              <a:t>University</a:t>
            </a:r>
            <a:br>
              <a:rPr lang="en-NZ" sz="2000" dirty="0"/>
            </a:br>
            <a:r>
              <a:rPr lang="en-NZ" sz="2000" dirty="0"/>
              <a:t>The conferences</a:t>
            </a:r>
            <a:br>
              <a:rPr lang="en-NZ" sz="2000" dirty="0"/>
            </a:br>
            <a:r>
              <a:rPr lang="en-NZ" sz="2000" dirty="0"/>
              <a:t>The interview</a:t>
            </a:r>
            <a:br>
              <a:rPr lang="en-NZ" sz="2000" dirty="0"/>
            </a:br>
            <a:r>
              <a:rPr lang="en-NZ" sz="2000" dirty="0"/>
              <a:t>Job hunting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24E4C0-B3F1-42E1-A515-DE44F6C394FD}"/>
              </a:ext>
            </a:extLst>
          </p:cNvPr>
          <p:cNvSpPr txBox="1">
            <a:spLocks/>
          </p:cNvSpPr>
          <p:nvPr/>
        </p:nvSpPr>
        <p:spPr>
          <a:xfrm>
            <a:off x="0" y="3736343"/>
            <a:ext cx="3012490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Z" sz="2000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CD6FC089-D71A-431C-A82E-9DDBF2D4327C}"/>
              </a:ext>
            </a:extLst>
          </p:cNvPr>
          <p:cNvSpPr txBox="1">
            <a:spLocks/>
          </p:cNvSpPr>
          <p:nvPr/>
        </p:nvSpPr>
        <p:spPr>
          <a:xfrm>
            <a:off x="314179" y="843652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</p:spTree>
    <p:extLst>
      <p:ext uri="{BB962C8B-B14F-4D97-AF65-F5344CB8AC3E}">
        <p14:creationId xmlns:p14="http://schemas.microsoft.com/office/powerpoint/2010/main" val="1310199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8525" y="4334604"/>
            <a:ext cx="9943475" cy="562576"/>
          </a:xfrm>
        </p:spPr>
        <p:txBody>
          <a:bodyPr>
            <a:normAutofit/>
          </a:bodyPr>
          <a:lstStyle/>
          <a:p>
            <a:r>
              <a:rPr lang="en-NZ" sz="2800" dirty="0"/>
              <a:t>The importance of passion and network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978361" y="2056599"/>
            <a:ext cx="10796297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Building a foundation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365884"/>
            <a:ext cx="11585361" cy="109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University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conferences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interview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Job hunting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dirty="0">
                <a:solidFill>
                  <a:schemeClr val="bg2">
                    <a:lumMod val="90000"/>
                  </a:schemeClr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</p:spTree>
    <p:extLst>
      <p:ext uri="{BB962C8B-B14F-4D97-AF65-F5344CB8AC3E}">
        <p14:creationId xmlns:p14="http://schemas.microsoft.com/office/powerpoint/2010/main" val="1559456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639" y="4334604"/>
            <a:ext cx="11585361" cy="562576"/>
          </a:xfrm>
        </p:spPr>
        <p:txBody>
          <a:bodyPr>
            <a:normAutofit/>
          </a:bodyPr>
          <a:lstStyle/>
          <a:p>
            <a:r>
              <a:rPr lang="en-NZ" sz="2800" dirty="0"/>
              <a:t>Theory vs Theory and Knowledge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978361" y="2056599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Building a wall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365884"/>
            <a:ext cx="11585361" cy="109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University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conferences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interview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Job hunting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dirty="0">
                <a:solidFill>
                  <a:schemeClr val="bg2">
                    <a:lumMod val="90000"/>
                  </a:schemeClr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</p:spTree>
    <p:extLst>
      <p:ext uri="{BB962C8B-B14F-4D97-AF65-F5344CB8AC3E}">
        <p14:creationId xmlns:p14="http://schemas.microsoft.com/office/powerpoint/2010/main" val="3314056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639" y="4334604"/>
            <a:ext cx="11585361" cy="562576"/>
          </a:xfrm>
        </p:spPr>
        <p:txBody>
          <a:bodyPr>
            <a:normAutofit/>
          </a:bodyPr>
          <a:lstStyle/>
          <a:p>
            <a:r>
              <a:rPr lang="en-NZ" sz="2800" dirty="0"/>
              <a:t>Theory vs Theory and Knowledge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978361" y="2056599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Building a wall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365884"/>
            <a:ext cx="11585361" cy="109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University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conferences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interview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Job hunting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dirty="0">
                <a:solidFill>
                  <a:schemeClr val="bg2">
                    <a:lumMod val="90000"/>
                  </a:schemeClr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39746D-B67A-E848-A329-A047B9805C62}"/>
              </a:ext>
            </a:extLst>
          </p:cNvPr>
          <p:cNvSpPr txBox="1">
            <a:spLocks/>
          </p:cNvSpPr>
          <p:nvPr/>
        </p:nvSpPr>
        <p:spPr>
          <a:xfrm>
            <a:off x="5444197" y="5108195"/>
            <a:ext cx="2983831" cy="13839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000" dirty="0"/>
              <a:t>Podcasts</a:t>
            </a:r>
          </a:p>
          <a:p>
            <a:pPr algn="l"/>
            <a:r>
              <a:rPr lang="en-NZ" sz="2000" dirty="0"/>
              <a:t>News</a:t>
            </a:r>
          </a:p>
          <a:p>
            <a:pPr algn="l"/>
            <a:r>
              <a:rPr lang="en-NZ" sz="2000" dirty="0"/>
              <a:t>Reddit</a:t>
            </a:r>
          </a:p>
          <a:p>
            <a:pPr algn="l"/>
            <a:r>
              <a:rPr lang="en-NZ" sz="2000" dirty="0"/>
              <a:t>Meet-ups</a:t>
            </a:r>
          </a:p>
          <a:p>
            <a:pPr algn="l"/>
            <a:r>
              <a:rPr lang="en-NZ" sz="2000" dirty="0"/>
              <a:t>Conferences</a:t>
            </a:r>
          </a:p>
          <a:p>
            <a:pPr algn="l"/>
            <a:endParaRPr lang="en-NZ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FFC838-DB80-C243-B147-4C6808F81CD9}"/>
              </a:ext>
            </a:extLst>
          </p:cNvPr>
          <p:cNvSpPr txBox="1">
            <a:spLocks/>
          </p:cNvSpPr>
          <p:nvPr/>
        </p:nvSpPr>
        <p:spPr>
          <a:xfrm>
            <a:off x="2161963" y="4241510"/>
            <a:ext cx="2983831" cy="13839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sz="2000" dirty="0"/>
              <a:t>Lectures</a:t>
            </a:r>
          </a:p>
          <a:p>
            <a:pPr algn="r"/>
            <a:r>
              <a:rPr lang="en-NZ" sz="2000" dirty="0"/>
              <a:t>Assignments</a:t>
            </a:r>
          </a:p>
        </p:txBody>
      </p:sp>
    </p:spTree>
    <p:extLst>
      <p:ext uri="{BB962C8B-B14F-4D97-AF65-F5344CB8AC3E}">
        <p14:creationId xmlns:p14="http://schemas.microsoft.com/office/powerpoint/2010/main" val="3536525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639" y="4334604"/>
            <a:ext cx="11585361" cy="562576"/>
          </a:xfrm>
        </p:spPr>
        <p:txBody>
          <a:bodyPr>
            <a:normAutofit/>
          </a:bodyPr>
          <a:lstStyle/>
          <a:p>
            <a:r>
              <a:rPr lang="en-NZ" sz="2800" dirty="0"/>
              <a:t>Theory vs Theory and Knowledge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978361" y="2056599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Building a wall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365884"/>
            <a:ext cx="11585361" cy="109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University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conferences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interview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Job hunting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dirty="0">
                <a:solidFill>
                  <a:schemeClr val="bg2">
                    <a:lumMod val="90000"/>
                  </a:schemeClr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39746D-B67A-E848-A329-A047B9805C62}"/>
              </a:ext>
            </a:extLst>
          </p:cNvPr>
          <p:cNvSpPr txBox="1">
            <a:spLocks/>
          </p:cNvSpPr>
          <p:nvPr/>
        </p:nvSpPr>
        <p:spPr>
          <a:xfrm>
            <a:off x="5444197" y="5108195"/>
            <a:ext cx="2983831" cy="13839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000" dirty="0"/>
              <a:t>Podcasts</a:t>
            </a:r>
          </a:p>
          <a:p>
            <a:pPr algn="l"/>
            <a:r>
              <a:rPr lang="en-NZ" sz="2000" dirty="0"/>
              <a:t>News</a:t>
            </a:r>
          </a:p>
          <a:p>
            <a:pPr algn="l"/>
            <a:r>
              <a:rPr lang="en-NZ" sz="2000" dirty="0"/>
              <a:t>Reddit</a:t>
            </a:r>
          </a:p>
          <a:p>
            <a:pPr algn="l"/>
            <a:r>
              <a:rPr lang="en-NZ" sz="2000" dirty="0"/>
              <a:t>Meet-ups</a:t>
            </a:r>
          </a:p>
          <a:p>
            <a:pPr algn="l"/>
            <a:r>
              <a:rPr lang="en-NZ" sz="2000" dirty="0"/>
              <a:t>Conferences</a:t>
            </a:r>
          </a:p>
          <a:p>
            <a:pPr algn="l"/>
            <a:endParaRPr lang="en-NZ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FFC838-DB80-C243-B147-4C6808F81CD9}"/>
              </a:ext>
            </a:extLst>
          </p:cNvPr>
          <p:cNvSpPr txBox="1">
            <a:spLocks/>
          </p:cNvSpPr>
          <p:nvPr/>
        </p:nvSpPr>
        <p:spPr>
          <a:xfrm>
            <a:off x="2161963" y="4241510"/>
            <a:ext cx="2983831" cy="13839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sz="2000" dirty="0"/>
              <a:t>Lectures</a:t>
            </a:r>
          </a:p>
          <a:p>
            <a:pPr algn="r"/>
            <a:r>
              <a:rPr lang="en-NZ" sz="2000" dirty="0"/>
              <a:t>Assignments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2714BF5-7C1C-9844-9FE6-C220130683B1}"/>
              </a:ext>
            </a:extLst>
          </p:cNvPr>
          <p:cNvSpPr/>
          <p:nvPr/>
        </p:nvSpPr>
        <p:spPr>
          <a:xfrm rot="528055">
            <a:off x="6950750" y="95095"/>
            <a:ext cx="4895557" cy="489555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9724AC-77C0-1148-8E9C-E414F1610B5B}"/>
              </a:ext>
            </a:extLst>
          </p:cNvPr>
          <p:cNvSpPr txBox="1">
            <a:spLocks/>
          </p:cNvSpPr>
          <p:nvPr/>
        </p:nvSpPr>
        <p:spPr>
          <a:xfrm rot="512951">
            <a:off x="7352595" y="983622"/>
            <a:ext cx="4290646" cy="2678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b="1" dirty="0">
                <a:solidFill>
                  <a:schemeClr val="bg1"/>
                </a:solidFill>
              </a:rPr>
              <a:t>You make time for </a:t>
            </a:r>
          </a:p>
          <a:p>
            <a:r>
              <a:rPr lang="en-NZ" sz="3200" b="1" dirty="0">
                <a:solidFill>
                  <a:schemeClr val="bg1"/>
                </a:solidFill>
              </a:rPr>
              <a:t>what you want to achieve. Nothing falls on</a:t>
            </a:r>
          </a:p>
          <a:p>
            <a:r>
              <a:rPr lang="en-NZ" sz="3200" b="1" dirty="0">
                <a:solidFill>
                  <a:schemeClr val="bg1"/>
                </a:solidFill>
              </a:rPr>
              <a:t>your lap no matter how smart you are.</a:t>
            </a:r>
          </a:p>
        </p:txBody>
      </p:sp>
    </p:spTree>
    <p:extLst>
      <p:ext uri="{BB962C8B-B14F-4D97-AF65-F5344CB8AC3E}">
        <p14:creationId xmlns:p14="http://schemas.microsoft.com/office/powerpoint/2010/main" val="4138046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4" y="4294155"/>
            <a:ext cx="11585361" cy="562576"/>
          </a:xfrm>
        </p:spPr>
        <p:txBody>
          <a:bodyPr>
            <a:normAutofit/>
          </a:bodyPr>
          <a:lstStyle/>
          <a:p>
            <a:r>
              <a:rPr lang="en-NZ" sz="2800" dirty="0"/>
              <a:t>Getting yourself out there in the hunt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365884"/>
            <a:ext cx="11585361" cy="109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University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conferences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interview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Job hunting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dirty="0">
                <a:solidFill>
                  <a:schemeClr val="bg2">
                    <a:lumMod val="90000"/>
                  </a:schemeClr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E39A6C20-3CA3-2B48-913B-14F23946E560}"/>
              </a:ext>
            </a:extLst>
          </p:cNvPr>
          <p:cNvSpPr txBox="1">
            <a:spLocks/>
          </p:cNvSpPr>
          <p:nvPr/>
        </p:nvSpPr>
        <p:spPr>
          <a:xfrm>
            <a:off x="978361" y="2056599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Building a fort</a:t>
            </a:r>
          </a:p>
        </p:txBody>
      </p:sp>
    </p:spTree>
    <p:extLst>
      <p:ext uri="{BB962C8B-B14F-4D97-AF65-F5344CB8AC3E}">
        <p14:creationId xmlns:p14="http://schemas.microsoft.com/office/powerpoint/2010/main" val="1204583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4" y="4294155"/>
            <a:ext cx="11585361" cy="562576"/>
          </a:xfrm>
        </p:spPr>
        <p:txBody>
          <a:bodyPr>
            <a:normAutofit/>
          </a:bodyPr>
          <a:lstStyle/>
          <a:p>
            <a:r>
              <a:rPr lang="en-NZ" sz="2800" dirty="0">
                <a:solidFill>
                  <a:schemeClr val="bg2">
                    <a:lumMod val="75000"/>
                  </a:schemeClr>
                </a:solidFill>
              </a:rPr>
              <a:t>Getting yourself out there in the hunt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365884"/>
            <a:ext cx="11585361" cy="109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University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conferences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interview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Job hunting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dirty="0">
                <a:solidFill>
                  <a:schemeClr val="bg2">
                    <a:lumMod val="90000"/>
                  </a:schemeClr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B7CBFD-5CEE-EF47-A394-E0B95206F5B1}"/>
              </a:ext>
            </a:extLst>
          </p:cNvPr>
          <p:cNvSpPr txBox="1">
            <a:spLocks/>
          </p:cNvSpPr>
          <p:nvPr/>
        </p:nvSpPr>
        <p:spPr>
          <a:xfrm>
            <a:off x="1020772" y="4801205"/>
            <a:ext cx="1158536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/>
              <a:t>Trying even if you don’t meet the job requirements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8491A539-761E-4142-B2E9-19B1ADD506F8}"/>
              </a:ext>
            </a:extLst>
          </p:cNvPr>
          <p:cNvSpPr txBox="1">
            <a:spLocks/>
          </p:cNvSpPr>
          <p:nvPr/>
        </p:nvSpPr>
        <p:spPr>
          <a:xfrm>
            <a:off x="978361" y="2056599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Building a fort</a:t>
            </a:r>
          </a:p>
        </p:txBody>
      </p:sp>
    </p:spTree>
    <p:extLst>
      <p:ext uri="{BB962C8B-B14F-4D97-AF65-F5344CB8AC3E}">
        <p14:creationId xmlns:p14="http://schemas.microsoft.com/office/powerpoint/2010/main" val="2928737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4" y="4294155"/>
            <a:ext cx="11585361" cy="562576"/>
          </a:xfrm>
        </p:spPr>
        <p:txBody>
          <a:bodyPr>
            <a:normAutofit/>
          </a:bodyPr>
          <a:lstStyle/>
          <a:p>
            <a:r>
              <a:rPr lang="en-NZ" sz="2800" dirty="0">
                <a:solidFill>
                  <a:schemeClr val="bg2">
                    <a:lumMod val="75000"/>
                  </a:schemeClr>
                </a:solidFill>
              </a:rPr>
              <a:t>Getting yourself out there in the hunt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365884"/>
            <a:ext cx="11585361" cy="109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University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conferences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interview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Job hunting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dirty="0">
                <a:solidFill>
                  <a:schemeClr val="bg2">
                    <a:lumMod val="90000"/>
                  </a:schemeClr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B7CBFD-5CEE-EF47-A394-E0B95206F5B1}"/>
              </a:ext>
            </a:extLst>
          </p:cNvPr>
          <p:cNvSpPr txBox="1">
            <a:spLocks/>
          </p:cNvSpPr>
          <p:nvPr/>
        </p:nvSpPr>
        <p:spPr>
          <a:xfrm>
            <a:off x="1020772" y="4801205"/>
            <a:ext cx="1158536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>
                <a:solidFill>
                  <a:schemeClr val="bg2">
                    <a:lumMod val="75000"/>
                  </a:schemeClr>
                </a:solidFill>
              </a:rPr>
              <a:t>Trying even if you don’t meet the job requirements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2B9DBF-24FD-2B4C-97A4-F2C26FAA375E}"/>
              </a:ext>
            </a:extLst>
          </p:cNvPr>
          <p:cNvSpPr txBox="1">
            <a:spLocks/>
          </p:cNvSpPr>
          <p:nvPr/>
        </p:nvSpPr>
        <p:spPr>
          <a:xfrm>
            <a:off x="1231786" y="5312245"/>
            <a:ext cx="1158536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/>
              <a:t>Learning through the experience, up-skilling as you go</a:t>
            </a: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0CC14C4D-55D8-C245-8B17-51B2A21F96AD}"/>
              </a:ext>
            </a:extLst>
          </p:cNvPr>
          <p:cNvSpPr txBox="1">
            <a:spLocks/>
          </p:cNvSpPr>
          <p:nvPr/>
        </p:nvSpPr>
        <p:spPr>
          <a:xfrm>
            <a:off x="978361" y="2056599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Building a fort</a:t>
            </a:r>
          </a:p>
        </p:txBody>
      </p:sp>
    </p:spTree>
    <p:extLst>
      <p:ext uri="{BB962C8B-B14F-4D97-AF65-F5344CB8AC3E}">
        <p14:creationId xmlns:p14="http://schemas.microsoft.com/office/powerpoint/2010/main" val="3729819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148" y="4308223"/>
            <a:ext cx="9129192" cy="840553"/>
          </a:xfrm>
        </p:spPr>
        <p:txBody>
          <a:bodyPr>
            <a:noAutofit/>
          </a:bodyPr>
          <a:lstStyle/>
          <a:p>
            <a:pPr algn="l"/>
            <a:r>
              <a:rPr lang="en-NZ" sz="2800" dirty="0"/>
              <a:t>You determine how you sharpen your skills, and your skills will determine how far you go.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457856" y="2030218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Soldiering 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365884"/>
            <a:ext cx="11585361" cy="109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University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conferences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interview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Job hunting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dirty="0">
                <a:solidFill>
                  <a:schemeClr val="bg2">
                    <a:lumMod val="90000"/>
                  </a:schemeClr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</p:spTree>
    <p:extLst>
      <p:ext uri="{BB962C8B-B14F-4D97-AF65-F5344CB8AC3E}">
        <p14:creationId xmlns:p14="http://schemas.microsoft.com/office/powerpoint/2010/main" val="3765166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E6357-82B0-1B41-8A2B-A351733F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850" y="1446665"/>
            <a:ext cx="7048300" cy="39646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910DCC-F8F4-7E4C-B500-FBB6A4568ABC}"/>
              </a:ext>
            </a:extLst>
          </p:cNvPr>
          <p:cNvSpPr/>
          <p:nvPr/>
        </p:nvSpPr>
        <p:spPr>
          <a:xfrm>
            <a:off x="1763842" y="843197"/>
            <a:ext cx="8664315" cy="51716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09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148" y="4308223"/>
            <a:ext cx="9129192" cy="840553"/>
          </a:xfrm>
        </p:spPr>
        <p:txBody>
          <a:bodyPr>
            <a:noAutofit/>
          </a:bodyPr>
          <a:lstStyle/>
          <a:p>
            <a:pPr algn="l"/>
            <a:r>
              <a:rPr lang="en-NZ" sz="2800" dirty="0">
                <a:solidFill>
                  <a:schemeClr val="bg2">
                    <a:lumMod val="75000"/>
                  </a:schemeClr>
                </a:solidFill>
              </a:rPr>
              <a:t>You determine how you sharpen your skills, and your skills will determine how far you go.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457856" y="2030218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Soldiering 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46B851-43F0-9240-B4B1-C610ED1BC5CF}"/>
              </a:ext>
            </a:extLst>
          </p:cNvPr>
          <p:cNvSpPr txBox="1">
            <a:spLocks/>
          </p:cNvSpPr>
          <p:nvPr/>
        </p:nvSpPr>
        <p:spPr>
          <a:xfrm>
            <a:off x="0" y="365884"/>
            <a:ext cx="11585361" cy="109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University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conferences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The interview</a:t>
            </a:r>
          </a:p>
          <a:p>
            <a:pPr algn="l"/>
            <a:r>
              <a:rPr lang="en-NZ" sz="1800" dirty="0">
                <a:solidFill>
                  <a:schemeClr val="bg2">
                    <a:lumMod val="50000"/>
                  </a:schemeClr>
                </a:solidFill>
              </a:rPr>
              <a:t>Job hunting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ABA9B3BC-5EF4-354F-852C-376A1356B3E8}"/>
              </a:ext>
            </a:extLst>
          </p:cNvPr>
          <p:cNvSpPr txBox="1">
            <a:spLocks/>
          </p:cNvSpPr>
          <p:nvPr/>
        </p:nvSpPr>
        <p:spPr>
          <a:xfrm>
            <a:off x="0" y="-160403"/>
            <a:ext cx="1623955" cy="562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400" dirty="0">
                <a:solidFill>
                  <a:schemeClr val="bg2">
                    <a:lumMod val="90000"/>
                  </a:schemeClr>
                </a:solidFill>
                <a:latin typeface="American Typewriter" panose="02090604020004020304" pitchFamily="18" charset="77"/>
              </a:rPr>
              <a:t>Dark ages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0436C5-5C27-9A4E-976D-B5CFF69FE0D0}"/>
              </a:ext>
            </a:extLst>
          </p:cNvPr>
          <p:cNvSpPr txBox="1">
            <a:spLocks/>
          </p:cNvSpPr>
          <p:nvPr/>
        </p:nvSpPr>
        <p:spPr>
          <a:xfrm>
            <a:off x="247047" y="5148777"/>
            <a:ext cx="1158536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/>
              <a:t>Your current skills is your foot on the door</a:t>
            </a:r>
          </a:p>
        </p:txBody>
      </p:sp>
    </p:spTree>
    <p:extLst>
      <p:ext uri="{BB962C8B-B14F-4D97-AF65-F5344CB8AC3E}">
        <p14:creationId xmlns:p14="http://schemas.microsoft.com/office/powerpoint/2010/main" val="4218741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303319" y="472912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Master of keyboard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4E3548-1B41-504B-841B-EACB80DDB855}"/>
              </a:ext>
            </a:extLst>
          </p:cNvPr>
          <p:cNvSpPr txBox="1">
            <a:spLocks/>
          </p:cNvSpPr>
          <p:nvPr/>
        </p:nvSpPr>
        <p:spPr>
          <a:xfrm>
            <a:off x="303320" y="2595461"/>
            <a:ext cx="11585361" cy="16670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NZ" sz="2800" dirty="0"/>
              <a:t>Know Networking				| don’t just learn it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NZ" sz="2800" dirty="0"/>
              <a:t>Build code and script				| not just one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NZ" sz="2800" dirty="0"/>
              <a:t>Analyse and think common sense		| don’t over-complicate</a:t>
            </a:r>
          </a:p>
        </p:txBody>
      </p:sp>
    </p:spTree>
    <p:extLst>
      <p:ext uri="{BB962C8B-B14F-4D97-AF65-F5344CB8AC3E}">
        <p14:creationId xmlns:p14="http://schemas.microsoft.com/office/powerpoint/2010/main" val="878198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439373" y="586667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So what’s in a name?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E5A84F-2E98-D445-B247-35BE6AD6DAFD}"/>
              </a:ext>
            </a:extLst>
          </p:cNvPr>
          <p:cNvSpPr txBox="1">
            <a:spLocks/>
          </p:cNvSpPr>
          <p:nvPr/>
        </p:nvSpPr>
        <p:spPr>
          <a:xfrm>
            <a:off x="303319" y="3087974"/>
            <a:ext cx="11585361" cy="1581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sz="2800" b="1" dirty="0">
                <a:solidFill>
                  <a:schemeClr val="bg2">
                    <a:lumMod val="50000"/>
                  </a:schemeClr>
                </a:solidFill>
              </a:rPr>
              <a:t>Security</a:t>
            </a:r>
            <a:r>
              <a:rPr lang="en-NZ" sz="2800" b="1" dirty="0">
                <a:solidFill>
                  <a:srgbClr val="00B050"/>
                </a:solidFill>
              </a:rPr>
              <a:t>							</a:t>
            </a:r>
          </a:p>
          <a:p>
            <a:pPr algn="r"/>
            <a:r>
              <a:rPr lang="en-NZ" sz="2800" dirty="0"/>
              <a:t>It’s not about the hackers, it’s all about our users.</a:t>
            </a:r>
            <a:br>
              <a:rPr lang="en-NZ" sz="2800" dirty="0"/>
            </a:b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1185221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439373" y="586667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So what’s in a name?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E5A84F-2E98-D445-B247-35BE6AD6DAFD}"/>
              </a:ext>
            </a:extLst>
          </p:cNvPr>
          <p:cNvSpPr txBox="1">
            <a:spLocks/>
          </p:cNvSpPr>
          <p:nvPr/>
        </p:nvSpPr>
        <p:spPr>
          <a:xfrm>
            <a:off x="303319" y="3087974"/>
            <a:ext cx="11585361" cy="1581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sz="2800" b="1" dirty="0">
                <a:solidFill>
                  <a:schemeClr val="bg2">
                    <a:lumMod val="50000"/>
                  </a:schemeClr>
                </a:solidFill>
              </a:rPr>
              <a:t>Security</a:t>
            </a:r>
            <a:r>
              <a:rPr lang="en-NZ" sz="2800" b="1" dirty="0">
                <a:solidFill>
                  <a:srgbClr val="00B050"/>
                </a:solidFill>
              </a:rPr>
              <a:t>							</a:t>
            </a:r>
          </a:p>
          <a:p>
            <a:pPr algn="r"/>
            <a:r>
              <a:rPr lang="en-NZ" sz="2800" dirty="0"/>
              <a:t>It’s not about the hackers, it’s all about our users.</a:t>
            </a:r>
            <a:br>
              <a:rPr lang="en-NZ" sz="2800" dirty="0"/>
            </a:br>
            <a:endParaRPr lang="en-NZ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CFE717-7E22-1842-BEBF-B6365E36A64C}"/>
              </a:ext>
            </a:extLst>
          </p:cNvPr>
          <p:cNvSpPr txBox="1">
            <a:spLocks/>
          </p:cNvSpPr>
          <p:nvPr/>
        </p:nvSpPr>
        <p:spPr>
          <a:xfrm>
            <a:off x="303319" y="3908384"/>
            <a:ext cx="11585361" cy="984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sz="2800" b="1" dirty="0">
                <a:solidFill>
                  <a:srgbClr val="00B050"/>
                </a:solidFill>
              </a:rPr>
              <a:t>User needs</a:t>
            </a:r>
            <a:endParaRPr lang="en-NZ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DCA110-CD9B-BD43-8550-1064A24C0C8B}"/>
              </a:ext>
            </a:extLst>
          </p:cNvPr>
          <p:cNvSpPr txBox="1">
            <a:spLocks/>
          </p:cNvSpPr>
          <p:nvPr/>
        </p:nvSpPr>
        <p:spPr>
          <a:xfrm>
            <a:off x="303319" y="4400672"/>
            <a:ext cx="11585361" cy="984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sz="2800" b="1" dirty="0">
                <a:solidFill>
                  <a:srgbClr val="00B050"/>
                </a:solidFill>
              </a:rPr>
              <a:t>User behaviour</a:t>
            </a:r>
            <a:endParaRPr lang="en-NZ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F870D9-694B-204F-9DC0-A05FFA37C189}"/>
              </a:ext>
            </a:extLst>
          </p:cNvPr>
          <p:cNvSpPr txBox="1">
            <a:spLocks/>
          </p:cNvSpPr>
          <p:nvPr/>
        </p:nvSpPr>
        <p:spPr>
          <a:xfrm>
            <a:off x="303319" y="4892960"/>
            <a:ext cx="11585361" cy="984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sz="2800" b="1" dirty="0">
                <a:solidFill>
                  <a:srgbClr val="00B050"/>
                </a:solidFill>
              </a:rPr>
              <a:t>User-centric design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1019835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03471" y="3253209"/>
            <a:ext cx="11585361" cy="562576"/>
          </a:xfrm>
        </p:spPr>
        <p:txBody>
          <a:bodyPr>
            <a:normAutofit/>
          </a:bodyPr>
          <a:lstStyle/>
          <a:p>
            <a:pPr algn="r"/>
            <a:r>
              <a:rPr lang="en-NZ" sz="2800" b="1" dirty="0"/>
              <a:t>LinkedIn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303319" y="-448861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Get your armour 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7D47FE-F75C-8A46-B673-F308D41018D0}"/>
              </a:ext>
            </a:extLst>
          </p:cNvPr>
          <p:cNvSpPr/>
          <p:nvPr/>
        </p:nvSpPr>
        <p:spPr>
          <a:xfrm>
            <a:off x="5831148" y="195027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b="1" dirty="0">
                <a:solidFill>
                  <a:srgbClr val="3B3838"/>
                </a:solidFill>
                <a:latin typeface="Arial" panose="020B0604020202020204" pitchFamily="34" charset="0"/>
              </a:rPr>
              <a:t>Security news sources:</a:t>
            </a:r>
            <a:endParaRPr lang="en-N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2"/>
              </a:rPr>
              <a:t>SANS ISC</a:t>
            </a:r>
            <a:r>
              <a:rPr lang="en-NZ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NZ" dirty="0">
                <a:solidFill>
                  <a:srgbClr val="3B3838"/>
                </a:solidFill>
                <a:latin typeface="Arial" panose="020B0604020202020204" pitchFamily="34" charset="0"/>
              </a:rPr>
              <a:t>– Information, news, podcasts and blogs. </a:t>
            </a:r>
            <a:br>
              <a:rPr lang="en-NZ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Risky.Biz</a:t>
            </a:r>
            <a: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  <a:t> </a:t>
            </a:r>
            <a:r>
              <a:rPr lang="en-NZ" dirty="0">
                <a:solidFill>
                  <a:srgbClr val="3B3838"/>
                </a:solidFill>
                <a:latin typeface="Arial" panose="020B0604020202020204" pitchFamily="34" charset="0"/>
              </a:rPr>
              <a:t>– Australia/NZ security podcast.</a:t>
            </a:r>
            <a:b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</a:br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4"/>
              </a:rPr>
              <a:t>Paul’s Security Weekly</a:t>
            </a:r>
            <a: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  <a:t> </a:t>
            </a:r>
            <a:r>
              <a:rPr lang="en-NZ" dirty="0">
                <a:solidFill>
                  <a:srgbClr val="3B3838"/>
                </a:solidFill>
                <a:latin typeface="Arial" panose="020B0604020202020204" pitchFamily="34" charset="0"/>
              </a:rPr>
              <a:t>– US security podcast.</a:t>
            </a:r>
            <a:b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</a:br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5"/>
              </a:rPr>
              <a:t>Threatpost</a:t>
            </a:r>
            <a: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  <a:t> </a:t>
            </a:r>
            <a:r>
              <a:rPr lang="en-NZ" dirty="0">
                <a:solidFill>
                  <a:srgbClr val="3B3838"/>
                </a:solidFill>
                <a:latin typeface="Arial" panose="020B0604020202020204" pitchFamily="34" charset="0"/>
              </a:rPr>
              <a:t>– Industry news.</a:t>
            </a:r>
            <a:b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</a:br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6"/>
              </a:rPr>
              <a:t>The Register</a:t>
            </a:r>
            <a: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  <a:t> </a:t>
            </a:r>
            <a:r>
              <a:rPr lang="en-NZ" dirty="0">
                <a:solidFill>
                  <a:srgbClr val="3B3838"/>
                </a:solidFill>
                <a:latin typeface="Arial" panose="020B0604020202020204" pitchFamily="34" charset="0"/>
              </a:rPr>
              <a:t>– Industry news.</a:t>
            </a:r>
            <a:endParaRPr lang="en-N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7"/>
              </a:rPr>
              <a:t>ZDNet</a:t>
            </a:r>
            <a:r>
              <a:rPr lang="en-NZ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NZ" dirty="0">
                <a:solidFill>
                  <a:srgbClr val="3B3838"/>
                </a:solidFill>
                <a:latin typeface="Arial" panose="020B0604020202020204" pitchFamily="34" charset="0"/>
              </a:rPr>
              <a:t>– Industry news.</a:t>
            </a:r>
            <a:endParaRPr lang="en-N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NZ" dirty="0">
                <a:solidFill>
                  <a:srgbClr val="3B3838"/>
                </a:solidFill>
                <a:latin typeface="Arial" panose="020B0604020202020204" pitchFamily="34" charset="0"/>
              </a:rPr>
              <a:t> </a:t>
            </a:r>
            <a:endParaRPr lang="en-N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NZ" b="1" dirty="0">
                <a:solidFill>
                  <a:srgbClr val="3B3838"/>
                </a:solidFill>
                <a:latin typeface="Arial" panose="020B0604020202020204" pitchFamily="34" charset="0"/>
              </a:rPr>
              <a:t>Subreddits:</a:t>
            </a:r>
            <a:endParaRPr lang="en-N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8"/>
              </a:rPr>
              <a:t>/r/Pentesting</a:t>
            </a:r>
            <a:br>
              <a:rPr lang="en-NZ" dirty="0">
                <a:solidFill>
                  <a:srgbClr val="3B3838"/>
                </a:solidFill>
                <a:latin typeface="Arial" panose="020B0604020202020204" pitchFamily="34" charset="0"/>
              </a:rPr>
            </a:br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9"/>
              </a:rPr>
              <a:t>/r/Homelab</a:t>
            </a:r>
            <a:b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</a:br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10"/>
              </a:rPr>
              <a:t>/r/Security</a:t>
            </a:r>
            <a:b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</a:br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11"/>
              </a:rPr>
              <a:t>/r/netsec</a:t>
            </a:r>
            <a:br>
              <a:rPr lang="en-NZ" dirty="0">
                <a:solidFill>
                  <a:srgbClr val="212121"/>
                </a:solidFill>
                <a:latin typeface="Arial" panose="020B0604020202020204" pitchFamily="34" charset="0"/>
              </a:rPr>
            </a:br>
            <a:r>
              <a:rPr lang="en-NZ" dirty="0">
                <a:solidFill>
                  <a:srgbClr val="1155CC"/>
                </a:solidFill>
                <a:latin typeface="Arial" panose="020B0604020202020204" pitchFamily="34" charset="0"/>
                <a:hlinkClick r:id="rId12"/>
              </a:rPr>
              <a:t>/r/netsecstudents</a:t>
            </a:r>
            <a:r>
              <a:rPr lang="en-NZ" dirty="0">
                <a:solidFill>
                  <a:srgbClr val="3B3838"/>
                </a:solidFill>
                <a:latin typeface="Arial" panose="020B0604020202020204" pitchFamily="34" charset="0"/>
              </a:rPr>
              <a:t> – They have an AMAZING wiki on how to get started in Security</a:t>
            </a:r>
            <a:endParaRPr lang="en-NZ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B015A8-BA75-AB49-AD5A-6287A420643A}"/>
              </a:ext>
            </a:extLst>
          </p:cNvPr>
          <p:cNvCxnSpPr/>
          <p:nvPr/>
        </p:nvCxnSpPr>
        <p:spPr>
          <a:xfrm>
            <a:off x="5306519" y="2110432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ED9C2AA-A91C-5242-8C4A-4C3FCDF1E2F5}"/>
              </a:ext>
            </a:extLst>
          </p:cNvPr>
          <p:cNvSpPr txBox="1">
            <a:spLocks/>
          </p:cNvSpPr>
          <p:nvPr/>
        </p:nvSpPr>
        <p:spPr>
          <a:xfrm>
            <a:off x="-6803470" y="3941625"/>
            <a:ext cx="1158536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sz="2800" b="1" dirty="0"/>
              <a:t>CV</a:t>
            </a:r>
          </a:p>
        </p:txBody>
      </p:sp>
    </p:spTree>
    <p:extLst>
      <p:ext uri="{BB962C8B-B14F-4D97-AF65-F5344CB8AC3E}">
        <p14:creationId xmlns:p14="http://schemas.microsoft.com/office/powerpoint/2010/main" val="1114255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45475" y="4708016"/>
            <a:ext cx="11585361" cy="1153138"/>
          </a:xfrm>
        </p:spPr>
        <p:txBody>
          <a:bodyPr>
            <a:noAutofit/>
          </a:bodyPr>
          <a:lstStyle/>
          <a:p>
            <a:pPr algn="r"/>
            <a:r>
              <a:rPr lang="en-NZ" sz="2800" dirty="0"/>
              <a:t>Fun</a:t>
            </a:r>
            <a:br>
              <a:rPr lang="en-NZ" sz="2800" dirty="0"/>
            </a:br>
            <a:r>
              <a:rPr lang="en-NZ" sz="2800" dirty="0"/>
              <a:t>Exciting</a:t>
            </a:r>
            <a:br>
              <a:rPr lang="en-NZ" sz="2800" dirty="0"/>
            </a:br>
            <a:r>
              <a:rPr lang="en-NZ" sz="2800" dirty="0"/>
              <a:t>Challenging</a:t>
            </a:r>
            <a:br>
              <a:rPr lang="en-NZ" sz="2800" dirty="0"/>
            </a:br>
            <a:r>
              <a:rPr lang="en-NZ" sz="2800" dirty="0"/>
              <a:t>Constantly changing </a:t>
            </a:r>
            <a:br>
              <a:rPr lang="en-NZ" sz="2800" dirty="0"/>
            </a:br>
            <a:r>
              <a:rPr lang="en-NZ" sz="2800" dirty="0"/>
              <a:t>Constantly on the news</a:t>
            </a:r>
            <a:br>
              <a:rPr lang="en-NZ" sz="2800" dirty="0"/>
            </a:br>
            <a:r>
              <a:rPr lang="en-NZ" sz="2800" dirty="0"/>
              <a:t>Big and real implications on lives</a:t>
            </a:r>
            <a:br>
              <a:rPr lang="en-NZ" sz="2800" dirty="0"/>
            </a:br>
            <a:endParaRPr lang="en-NZ" sz="2800" dirty="0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D5EA742-3064-466F-9192-5F97F2E32074}"/>
              </a:ext>
            </a:extLst>
          </p:cNvPr>
          <p:cNvSpPr txBox="1">
            <a:spLocks/>
          </p:cNvSpPr>
          <p:nvPr/>
        </p:nvSpPr>
        <p:spPr>
          <a:xfrm>
            <a:off x="559292" y="1261224"/>
            <a:ext cx="8575829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Which role will you play in protecting the fort?</a:t>
            </a:r>
          </a:p>
          <a:p>
            <a:pPr algn="l"/>
            <a:endParaRPr lang="en-NZ" sz="6600" dirty="0"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4E0C85-7EBC-0B43-A0F4-91FA9D8F05FD}"/>
              </a:ext>
            </a:extLst>
          </p:cNvPr>
          <p:cNvCxnSpPr/>
          <p:nvPr/>
        </p:nvCxnSpPr>
        <p:spPr>
          <a:xfrm>
            <a:off x="11002781" y="2173574"/>
            <a:ext cx="0" cy="36875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202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7A835E4-14B3-4044-B988-E76B3C7BDB7E}"/>
              </a:ext>
            </a:extLst>
          </p:cNvPr>
          <p:cNvSpPr txBox="1">
            <a:spLocks/>
          </p:cNvSpPr>
          <p:nvPr/>
        </p:nvSpPr>
        <p:spPr>
          <a:xfrm>
            <a:off x="303319" y="4172451"/>
            <a:ext cx="11585361" cy="1581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dirty="0"/>
              <a:t>A </a:t>
            </a:r>
            <a:r>
              <a:rPr lang="en-NZ" b="1" dirty="0"/>
              <a:t>wolf in sheep's clothing</a:t>
            </a:r>
            <a:r>
              <a:rPr lang="en-NZ" dirty="0"/>
              <a:t> is an idiom of Biblical origin used to describe those playing a role contrary to their real character with whom contact is dangerous, particularly false teachers. Much later, the idiom has been applied by zoologists to varying kinds of predatory behaviour.</a:t>
            </a:r>
            <a:endParaRPr lang="en-NZ" sz="2800" dirty="0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0B64FC5F-AFAC-B642-B37E-69811986AB1E}"/>
              </a:ext>
            </a:extLst>
          </p:cNvPr>
          <p:cNvSpPr txBox="1">
            <a:spLocks/>
          </p:cNvSpPr>
          <p:nvPr/>
        </p:nvSpPr>
        <p:spPr>
          <a:xfrm>
            <a:off x="303319" y="503498"/>
            <a:ext cx="8575829" cy="1581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Be a good sheep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194D8-7543-7644-813A-1E074A59F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427" y="3033198"/>
            <a:ext cx="1139253" cy="1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22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194D8-7543-7644-813A-1E074A59F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427" y="3033198"/>
            <a:ext cx="1139253" cy="113925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5187B7C-7519-CF4F-B433-A8B69C0D8846}"/>
              </a:ext>
            </a:extLst>
          </p:cNvPr>
          <p:cNvSpPr txBox="1">
            <a:spLocks/>
          </p:cNvSpPr>
          <p:nvPr/>
        </p:nvSpPr>
        <p:spPr>
          <a:xfrm>
            <a:off x="8874180" y="2277526"/>
            <a:ext cx="2241003" cy="1581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8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@</a:t>
            </a:r>
            <a:r>
              <a:rPr lang="en-NZ" sz="2800" dirty="0" err="1">
                <a:solidFill>
                  <a:srgbClr val="00B050"/>
                </a:solidFill>
                <a:latin typeface="American Typewriter" panose="02090604020004020304" pitchFamily="18" charset="77"/>
              </a:rPr>
              <a:t>geeitsjo</a:t>
            </a:r>
            <a:endParaRPr lang="en-NZ" sz="2800" dirty="0"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774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88258A-C820-F64E-A84E-CCBE86867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0343" y="178884"/>
            <a:ext cx="2631311" cy="562576"/>
          </a:xfrm>
        </p:spPr>
        <p:txBody>
          <a:bodyPr>
            <a:normAutofit/>
          </a:bodyPr>
          <a:lstStyle/>
          <a:p>
            <a:r>
              <a:rPr lang="en-NZ" sz="2800" dirty="0"/>
              <a:t>Analysts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EA95E4-0945-164A-A7FF-11F70190BBAB}"/>
              </a:ext>
            </a:extLst>
          </p:cNvPr>
          <p:cNvSpPr/>
          <p:nvPr/>
        </p:nvSpPr>
        <p:spPr>
          <a:xfrm>
            <a:off x="3544568" y="877568"/>
            <a:ext cx="5102863" cy="510286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32CAB3-48A7-6340-AE21-2640F51DE6F5}"/>
              </a:ext>
            </a:extLst>
          </p:cNvPr>
          <p:cNvSpPr txBox="1">
            <a:spLocks/>
          </p:cNvSpPr>
          <p:nvPr/>
        </p:nvSpPr>
        <p:spPr>
          <a:xfrm rot="2264431">
            <a:off x="6960695" y="1005643"/>
            <a:ext cx="263131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b="1" dirty="0">
                <a:solidFill>
                  <a:srgbClr val="00B050"/>
                </a:solidFill>
              </a:rPr>
              <a:t>Coders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9C8EA3-313B-4345-BAC8-FEFE27E08EDE}"/>
              </a:ext>
            </a:extLst>
          </p:cNvPr>
          <p:cNvSpPr txBox="1">
            <a:spLocks/>
          </p:cNvSpPr>
          <p:nvPr/>
        </p:nvSpPr>
        <p:spPr>
          <a:xfrm rot="5400000">
            <a:off x="7884375" y="2731189"/>
            <a:ext cx="263131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/>
              <a:t>Teachers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220FFE-C2CA-0243-8935-624797427586}"/>
              </a:ext>
            </a:extLst>
          </p:cNvPr>
          <p:cNvSpPr txBox="1">
            <a:spLocks/>
          </p:cNvSpPr>
          <p:nvPr/>
        </p:nvSpPr>
        <p:spPr>
          <a:xfrm rot="18995782">
            <a:off x="2584135" y="853046"/>
            <a:ext cx="263131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/>
              <a:t>Networks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BB7666-9286-5044-9E15-766E69631C25}"/>
              </a:ext>
            </a:extLst>
          </p:cNvPr>
          <p:cNvSpPr txBox="1">
            <a:spLocks/>
          </p:cNvSpPr>
          <p:nvPr/>
        </p:nvSpPr>
        <p:spPr>
          <a:xfrm rot="16200000">
            <a:off x="1694427" y="2918124"/>
            <a:ext cx="263131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/>
              <a:t>Consultants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69153D-A3C2-AB4A-8031-690D46D13D92}"/>
              </a:ext>
            </a:extLst>
          </p:cNvPr>
          <p:cNvSpPr txBox="1">
            <a:spLocks/>
          </p:cNvSpPr>
          <p:nvPr/>
        </p:nvSpPr>
        <p:spPr>
          <a:xfrm rot="10800000">
            <a:off x="4873541" y="6160121"/>
            <a:ext cx="263131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/>
              <a:t>Writers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78B703-B29D-6841-9A5F-03AB99DB336B}"/>
              </a:ext>
            </a:extLst>
          </p:cNvPr>
          <p:cNvSpPr txBox="1">
            <a:spLocks/>
          </p:cNvSpPr>
          <p:nvPr/>
        </p:nvSpPr>
        <p:spPr>
          <a:xfrm rot="13728774">
            <a:off x="2367860" y="5266061"/>
            <a:ext cx="263131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>
                <a:solidFill>
                  <a:srgbClr val="00B050"/>
                </a:solidFill>
              </a:rPr>
              <a:t>Investigators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9552AE-5A61-FF4F-A8E1-0ADEC1906295}"/>
              </a:ext>
            </a:extLst>
          </p:cNvPr>
          <p:cNvSpPr txBox="1">
            <a:spLocks/>
          </p:cNvSpPr>
          <p:nvPr/>
        </p:nvSpPr>
        <p:spPr>
          <a:xfrm rot="7453600">
            <a:off x="7298312" y="4930944"/>
            <a:ext cx="2631311" cy="562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dirty="0"/>
              <a:t>Lawyers</a:t>
            </a:r>
          </a:p>
        </p:txBody>
      </p:sp>
    </p:spTree>
    <p:extLst>
      <p:ext uri="{BB962C8B-B14F-4D97-AF65-F5344CB8AC3E}">
        <p14:creationId xmlns:p14="http://schemas.microsoft.com/office/powerpoint/2010/main" val="259435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0D106D-2459-4F23-AA4F-AC89ED57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2111" y="3184632"/>
            <a:ext cx="1444100" cy="1655762"/>
          </a:xfrm>
        </p:spPr>
        <p:txBody>
          <a:bodyPr/>
          <a:lstStyle/>
          <a:p>
            <a:pPr algn="l"/>
            <a:r>
              <a:rPr lang="en-NZ" dirty="0">
                <a:solidFill>
                  <a:srgbClr val="00B050"/>
                </a:solidFill>
              </a:rPr>
              <a:t>@</a:t>
            </a:r>
            <a:r>
              <a:rPr lang="en-NZ" dirty="0" err="1">
                <a:solidFill>
                  <a:srgbClr val="00B050"/>
                </a:solidFill>
              </a:rPr>
              <a:t>geeitsjo</a:t>
            </a:r>
            <a:endParaRPr lang="en-NZ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4FB32E-8F85-4B26-B47B-FEB8AA6AADBC}"/>
              </a:ext>
            </a:extLst>
          </p:cNvPr>
          <p:cNvSpPr/>
          <p:nvPr/>
        </p:nvSpPr>
        <p:spPr>
          <a:xfrm>
            <a:off x="4493018" y="3184632"/>
            <a:ext cx="5912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/>
              <a:t>Bachelor of Science in Computer Science</a:t>
            </a:r>
          </a:p>
          <a:p>
            <a:r>
              <a:rPr lang="en-NZ"/>
              <a:t>Victoria University of Wellington Graduate class of 2018</a:t>
            </a:r>
          </a:p>
          <a:p>
            <a:r>
              <a:rPr lang="en-NZ"/>
              <a:t>Hailing from Newtown and </a:t>
            </a:r>
            <a:r>
              <a:rPr lang="en-NZ" err="1"/>
              <a:t>Jville</a:t>
            </a:r>
            <a:endParaRPr lang="en-NZ"/>
          </a:p>
          <a:p>
            <a:r>
              <a:rPr lang="en-NZ" err="1"/>
              <a:t>Longboarder</a:t>
            </a:r>
            <a:r>
              <a:rPr lang="en-NZ"/>
              <a:t>, surfer, snowboarder</a:t>
            </a:r>
          </a:p>
          <a:p>
            <a:r>
              <a:rPr lang="en-NZ"/>
              <a:t>Mum of 5 guinea-pigs</a:t>
            </a:r>
          </a:p>
          <a:p>
            <a:r>
              <a:rPr lang="en-NZ"/>
              <a:t>.</a:t>
            </a:r>
          </a:p>
          <a:p>
            <a:r>
              <a:rPr lang="en-NZ"/>
              <a:t>.</a:t>
            </a:r>
          </a:p>
          <a:p>
            <a:r>
              <a:rPr lang="en-NZ"/>
              <a:t>Security Specialist turned DevOps Engineer at Spark NZ</a:t>
            </a:r>
          </a:p>
          <a:p>
            <a:endParaRPr lang="en-NZ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AB9E2A52-A01D-4784-B631-5D80749AC626}"/>
              </a:ext>
            </a:extLst>
          </p:cNvPr>
          <p:cNvSpPr txBox="1">
            <a:spLocks/>
          </p:cNvSpPr>
          <p:nvPr/>
        </p:nvSpPr>
        <p:spPr>
          <a:xfrm>
            <a:off x="4493018" y="987534"/>
            <a:ext cx="4525477" cy="227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6600">
                <a:latin typeface="OCR A Extended" panose="02010509020102010303" pitchFamily="50" charset="0"/>
              </a:rPr>
              <a:t>Joanna Rubi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AB6B7-54BB-E04B-B497-8F47D31DF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87" y="2268959"/>
            <a:ext cx="872089" cy="8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7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BB62E33-7F26-4165-80D7-ED33CBBE4D65}"/>
              </a:ext>
            </a:extLst>
          </p:cNvPr>
          <p:cNvSpPr/>
          <p:nvPr/>
        </p:nvSpPr>
        <p:spPr>
          <a:xfrm>
            <a:off x="2815701" y="148701"/>
            <a:ext cx="6560598" cy="656059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0093" y="1227771"/>
            <a:ext cx="5891813" cy="2387600"/>
          </a:xfrm>
        </p:spPr>
        <p:txBody>
          <a:bodyPr/>
          <a:lstStyle/>
          <a:p>
            <a:r>
              <a:rPr lang="en-NZ">
                <a:solidFill>
                  <a:schemeClr val="bg1"/>
                </a:solidFill>
              </a:rPr>
              <a:t>What’s in a name?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D106D-2459-4F23-AA4F-AC89ED57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2943" y="3615371"/>
            <a:ext cx="5891813" cy="1655762"/>
          </a:xfrm>
        </p:spPr>
        <p:txBody>
          <a:bodyPr>
            <a:normAutofit/>
          </a:bodyPr>
          <a:lstStyle/>
          <a:p>
            <a:pPr algn="r"/>
            <a:r>
              <a:rPr lang="en-NZ">
                <a:solidFill>
                  <a:schemeClr val="bg2">
                    <a:lumMod val="75000"/>
                  </a:schemeClr>
                </a:solidFill>
              </a:rPr>
              <a:t>Unravelling the different knights in the </a:t>
            </a:r>
            <a:r>
              <a:rPr lang="en-NZ">
                <a:solidFill>
                  <a:srgbClr val="00B050"/>
                </a:solidFill>
              </a:rPr>
              <a:t>Security</a:t>
            </a:r>
            <a:r>
              <a:rPr lang="en-NZ">
                <a:solidFill>
                  <a:schemeClr val="bg2">
                    <a:lumMod val="75000"/>
                  </a:schemeClr>
                </a:solidFill>
              </a:rPr>
              <a:t> round table</a:t>
            </a:r>
          </a:p>
        </p:txBody>
      </p:sp>
    </p:spTree>
    <p:extLst>
      <p:ext uri="{BB962C8B-B14F-4D97-AF65-F5344CB8AC3E}">
        <p14:creationId xmlns:p14="http://schemas.microsoft.com/office/powerpoint/2010/main" val="236298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3D2-6883-4508-92F4-9677040E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82" y="4225190"/>
            <a:ext cx="11585361" cy="562576"/>
          </a:xfrm>
        </p:spPr>
        <p:txBody>
          <a:bodyPr>
            <a:normAutofit fontScale="90000"/>
          </a:bodyPr>
          <a:lstStyle/>
          <a:p>
            <a:pPr algn="r"/>
            <a:r>
              <a:rPr lang="en-NZ" sz="2800" dirty="0"/>
              <a:t>Sharing some information about </a:t>
            </a:r>
            <a:r>
              <a:rPr lang="en-NZ" sz="3100" dirty="0"/>
              <a:t>the</a:t>
            </a:r>
            <a:r>
              <a:rPr lang="en-NZ" sz="2800" dirty="0"/>
              <a:t> other roles within Security.</a:t>
            </a:r>
            <a:br>
              <a:rPr lang="en-NZ" sz="2800" dirty="0"/>
            </a:br>
            <a:r>
              <a:rPr lang="en-NZ" sz="2800" dirty="0"/>
              <a:t>A name, a job title.</a:t>
            </a:r>
            <a:br>
              <a:rPr lang="en-NZ" sz="2800" dirty="0"/>
            </a:br>
            <a:endParaRPr lang="en-NZ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7679A7-EC66-484E-BEAE-8A1916165F81}"/>
              </a:ext>
            </a:extLst>
          </p:cNvPr>
          <p:cNvSpPr txBox="1">
            <a:spLocks/>
          </p:cNvSpPr>
          <p:nvPr/>
        </p:nvSpPr>
        <p:spPr>
          <a:xfrm>
            <a:off x="303319" y="1306180"/>
            <a:ext cx="11377724" cy="1543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So what’s in a name? That which we call a security role by any other name would sound as sweet.</a:t>
            </a:r>
          </a:p>
        </p:txBody>
      </p:sp>
    </p:spTree>
    <p:extLst>
      <p:ext uri="{BB962C8B-B14F-4D97-AF65-F5344CB8AC3E}">
        <p14:creationId xmlns:p14="http://schemas.microsoft.com/office/powerpoint/2010/main" val="326225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005442-04AA-B941-A2F4-5D351CD30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2133600"/>
            <a:ext cx="4191000" cy="2590800"/>
          </a:xfrm>
          <a:prstGeom prst="rect">
            <a:avLst/>
          </a:pr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20E93614-B019-1946-AD2B-5D2878275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97149"/>
            <a:ext cx="3832194" cy="1388200"/>
          </a:xfrm>
        </p:spPr>
        <p:txBody>
          <a:bodyPr/>
          <a:lstStyle/>
          <a:p>
            <a:r>
              <a:rPr lang="en-NZ"/>
              <a:t>Mr Robot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36E894A9-19ED-5043-9704-A94EDA372051}"/>
              </a:ext>
            </a:extLst>
          </p:cNvPr>
          <p:cNvSpPr txBox="1">
            <a:spLocks/>
          </p:cNvSpPr>
          <p:nvPr/>
        </p:nvSpPr>
        <p:spPr>
          <a:xfrm>
            <a:off x="3525914" y="549512"/>
            <a:ext cx="5295530" cy="1247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/>
              <a:t>Criminal Minds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27CDFCDE-C60A-3143-B251-C5F9BCD306D8}"/>
              </a:ext>
            </a:extLst>
          </p:cNvPr>
          <p:cNvSpPr txBox="1">
            <a:spLocks/>
          </p:cNvSpPr>
          <p:nvPr/>
        </p:nvSpPr>
        <p:spPr>
          <a:xfrm>
            <a:off x="8275652" y="1940785"/>
            <a:ext cx="3832194" cy="10994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Snowden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A7A33-41B2-CA47-B74B-60EF8BE26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7166">
            <a:off x="3172037" y="1445322"/>
            <a:ext cx="635468" cy="847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382E-10F6-9941-B40E-C33A85E1A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523">
            <a:off x="8596991" y="470608"/>
            <a:ext cx="635468" cy="8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1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BAA43-24D9-1344-BC36-A0F4F994F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511300"/>
            <a:ext cx="46482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45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9615</TotalTime>
  <Words>555</Words>
  <Application>Microsoft Macintosh PowerPoint</Application>
  <PresentationFormat>Widescreen</PresentationFormat>
  <Paragraphs>170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American Typewriter</vt:lpstr>
      <vt:lpstr>Arial</vt:lpstr>
      <vt:lpstr>Calibri</vt:lpstr>
      <vt:lpstr>Calibri Light</vt:lpstr>
      <vt:lpstr>OCR A Extended</vt:lpstr>
      <vt:lpstr>Office Theme</vt:lpstr>
      <vt:lpstr>PowerPoint Presentation</vt:lpstr>
      <vt:lpstr>PowerPoint Presentation</vt:lpstr>
      <vt:lpstr>PowerPoint Presentation</vt:lpstr>
      <vt:lpstr>Analysts</vt:lpstr>
      <vt:lpstr>PowerPoint Presentation</vt:lpstr>
      <vt:lpstr>What’s in a name?</vt:lpstr>
      <vt:lpstr>Sharing some information about the other roles within Security. A name, a job title. </vt:lpstr>
      <vt:lpstr>Mr Robot</vt:lpstr>
      <vt:lpstr>PowerPoint Presentation</vt:lpstr>
      <vt:lpstr>Web Dev &gt; Cyber Security Analyst &gt; Security Specialist &gt; DevOps Engineer</vt:lpstr>
      <vt:lpstr>Security Clearance Security Awareness Governance, Risk, and Compliance team Group Security Cyber Security Analyst Network Engineer Windows and Linux Engineer SIEM Engineer  DevOps Engineer </vt:lpstr>
      <vt:lpstr>Focus: Making sure the people we employ are background check.  Criminal record investigation Provide information security training Review users with access to restricted areas and information</vt:lpstr>
      <vt:lpstr>Focus: Helping company staff practice good security behaviours  Run phishing simulations Internal communications Initiate internal strengthening programme</vt:lpstr>
      <vt:lpstr>Focus: Analysing risk in projects and organising the business to meet standard Security baselines  Security Risk Assessments Disaster Recovery and Business Continuity plan Meeting compliance standards</vt:lpstr>
      <vt:lpstr>Focus: Ensuring that good controls are used in the business  Incident Responders Red-team pentesters Threat hunting Tuning intrusion detection system(IDS) rules</vt:lpstr>
      <vt:lpstr>Focus: Focusing on responding and managing security incidents  DDOS mitigation Tracking user and devices behaviours  Phishing and malware analysis Initial IDS alert investigation and mitigation</vt:lpstr>
      <vt:lpstr>Focus: Network infrastructure builders  Firewall ADC Proxy Provide network design</vt:lpstr>
      <vt:lpstr>Focus: Focusing on managing important devices  Servers alerts Health checks</vt:lpstr>
      <vt:lpstr>Focus: Using Big-Data to better security posture   SIEM implementation Big-Data Analytics Predictive analysis</vt:lpstr>
      <vt:lpstr>Focus: Implementing new tools or tuning current ones  Build integrations across multiple platforms Create functionality in the tools Code code code</vt:lpstr>
      <vt:lpstr>University The conferences The interview Job hunting</vt:lpstr>
      <vt:lpstr>The importance of passion and network</vt:lpstr>
      <vt:lpstr>Theory vs Theory and Knowledge</vt:lpstr>
      <vt:lpstr>Theory vs Theory and Knowledge</vt:lpstr>
      <vt:lpstr>Theory vs Theory and Knowledge</vt:lpstr>
      <vt:lpstr>Getting yourself out there in the hunt</vt:lpstr>
      <vt:lpstr>Getting yourself out there in the hunt</vt:lpstr>
      <vt:lpstr>Getting yourself out there in the hunt</vt:lpstr>
      <vt:lpstr>You determine how you sharpen your skills, and your skills will determine how far you go.</vt:lpstr>
      <vt:lpstr>You determine how you sharpen your skills, and your skills will determine how far you go.</vt:lpstr>
      <vt:lpstr>PowerPoint Presentation</vt:lpstr>
      <vt:lpstr>PowerPoint Presentation</vt:lpstr>
      <vt:lpstr>PowerPoint Presentation</vt:lpstr>
      <vt:lpstr>LinkedIn</vt:lpstr>
      <vt:lpstr>Fun Exciting Challenging Constantly changing  Constantly on the news Big and real implications on lives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in a name?</dc:title>
  <dc:creator>Jo Rubi</dc:creator>
  <cp:lastModifiedBy>kimberly rubi</cp:lastModifiedBy>
  <cp:revision>35</cp:revision>
  <dcterms:created xsi:type="dcterms:W3CDTF">2019-08-14T09:25:23Z</dcterms:created>
  <dcterms:modified xsi:type="dcterms:W3CDTF">2019-08-23T21:38:36Z</dcterms:modified>
</cp:coreProperties>
</file>